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10287000" cx="18288000"/>
  <p:notesSz cx="6858000" cy="9144000"/>
  <p:embeddedFontLst>
    <p:embeddedFont>
      <p:font typeface="Montserrat SemiBold"/>
      <p:regular r:id="rId24"/>
      <p:bold r:id="rId25"/>
      <p:italic r:id="rId26"/>
      <p:boldItalic r:id="rId27"/>
    </p:embeddedFont>
    <p:embeddedFont>
      <p:font typeface="Montserrat"/>
      <p:regular r:id="rId28"/>
      <p:bold r:id="rId29"/>
      <p:italic r:id="rId30"/>
      <p:boldItalic r:id="rId31"/>
    </p:embeddedFont>
    <p:embeddedFont>
      <p:font typeface="Open Sans Light"/>
      <p:regular r:id="rId32"/>
      <p:bold r:id="rId33"/>
      <p:italic r:id="rId34"/>
      <p:boldItalic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40" roundtripDataSignature="AMtx7mghHgMiEOrl3qZ+IOK3RzZBkvpG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SemiBold-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SemiBold-italic.fntdata"/><Relationship Id="rId25" Type="http://schemas.openxmlformats.org/officeDocument/2006/relationships/font" Target="fonts/MontserratSemiBold-bold.fntdata"/><Relationship Id="rId28" Type="http://schemas.openxmlformats.org/officeDocument/2006/relationships/font" Target="fonts/Montserrat-regular.fntdata"/><Relationship Id="rId27" Type="http://schemas.openxmlformats.org/officeDocument/2006/relationships/font" Target="fonts/Montserrat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OpenSansLight-bold.fntdata"/><Relationship Id="rId10" Type="http://schemas.openxmlformats.org/officeDocument/2006/relationships/slide" Target="slides/slide5.xml"/><Relationship Id="rId32" Type="http://schemas.openxmlformats.org/officeDocument/2006/relationships/font" Target="fonts/OpenSansLight-regular.fntdata"/><Relationship Id="rId13" Type="http://schemas.openxmlformats.org/officeDocument/2006/relationships/slide" Target="slides/slide8.xml"/><Relationship Id="rId35" Type="http://schemas.openxmlformats.org/officeDocument/2006/relationships/font" Target="fonts/OpenSansLight-boldItalic.fntdata"/><Relationship Id="rId12" Type="http://schemas.openxmlformats.org/officeDocument/2006/relationships/slide" Target="slides/slide7.xml"/><Relationship Id="rId34" Type="http://schemas.openxmlformats.org/officeDocument/2006/relationships/font" Target="fonts/OpenSansLight-italic.fntdata"/><Relationship Id="rId15" Type="http://schemas.openxmlformats.org/officeDocument/2006/relationships/slide" Target="slides/slide10.xml"/><Relationship Id="rId37" Type="http://schemas.openxmlformats.org/officeDocument/2006/relationships/font" Target="fonts/OpenSans-bold.fntdata"/><Relationship Id="rId14" Type="http://schemas.openxmlformats.org/officeDocument/2006/relationships/slide" Target="slides/slide9.xml"/><Relationship Id="rId36" Type="http://schemas.openxmlformats.org/officeDocument/2006/relationships/font" Target="fonts/OpenSans-regular.fntdata"/><Relationship Id="rId17" Type="http://schemas.openxmlformats.org/officeDocument/2006/relationships/slide" Target="slides/slide12.xml"/><Relationship Id="rId39" Type="http://schemas.openxmlformats.org/officeDocument/2006/relationships/font" Target="fonts/OpenSans-boldItalic.fntdata"/><Relationship Id="rId16" Type="http://schemas.openxmlformats.org/officeDocument/2006/relationships/slide" Target="slides/slide11.xml"/><Relationship Id="rId38" Type="http://schemas.openxmlformats.org/officeDocument/2006/relationships/font" Target="fonts/Open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8"/>
          <p:cNvSpPr/>
          <p:nvPr>
            <p:ph idx="2" type="pic"/>
          </p:nvPr>
        </p:nvSpPr>
        <p:spPr>
          <a:xfrm>
            <a:off x="1792288" y="612775"/>
            <a:ext cx="5486400" cy="4114800"/>
          </a:xfrm>
          <a:prstGeom prst="rect">
            <a:avLst/>
          </a:prstGeom>
          <a:noFill/>
          <a:ln>
            <a:noFill/>
          </a:ln>
        </p:spPr>
      </p:sp>
      <p:sp>
        <p:nvSpPr>
          <p:cNvPr id="64" name="Google Shape;64;p2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9.jpg"/><Relationship Id="rId6" Type="http://schemas.openxmlformats.org/officeDocument/2006/relationships/image" Target="../media/image3.png"/><Relationship Id="rId7"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3.png"/><Relationship Id="rId11" Type="http://schemas.openxmlformats.org/officeDocument/2006/relationships/image" Target="../media/image24.png"/><Relationship Id="rId10" Type="http://schemas.openxmlformats.org/officeDocument/2006/relationships/image" Target="../media/image21.png"/><Relationship Id="rId9"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19.png"/><Relationship Id="rId8"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28.png"/><Relationship Id="rId6" Type="http://schemas.openxmlformats.org/officeDocument/2006/relationships/image" Target="../media/image26.png"/><Relationship Id="rId7"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32.png"/><Relationship Id="rId6" Type="http://schemas.openxmlformats.org/officeDocument/2006/relationships/image" Target="../media/image29.png"/><Relationship Id="rId7"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31.png"/><Relationship Id="rId6"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0" y="0"/>
            <a:ext cx="18288000" cy="10274531"/>
          </a:xfrm>
          <a:prstGeom prst="rect">
            <a:avLst/>
          </a:prstGeom>
          <a:noFill/>
          <a:ln>
            <a:noFill/>
          </a:ln>
        </p:spPr>
      </p:pic>
      <p:pic>
        <p:nvPicPr>
          <p:cNvPr id="85" name="Google Shape;85;p1"/>
          <p:cNvPicPr preferRelativeResize="0"/>
          <p:nvPr/>
        </p:nvPicPr>
        <p:blipFill rotWithShape="1">
          <a:blip r:embed="rId4">
            <a:alphaModFix/>
          </a:blip>
          <a:srcRect b="0" l="0" r="0" t="0"/>
          <a:stretch/>
        </p:blipFill>
        <p:spPr>
          <a:xfrm>
            <a:off x="9619759" y="-3326091"/>
            <a:ext cx="12584391" cy="12584391"/>
          </a:xfrm>
          <a:prstGeom prst="rect">
            <a:avLst/>
          </a:prstGeom>
          <a:noFill/>
          <a:ln>
            <a:noFill/>
          </a:ln>
        </p:spPr>
      </p:pic>
      <p:sp>
        <p:nvSpPr>
          <p:cNvPr id="86" name="Google Shape;86;p1"/>
          <p:cNvSpPr/>
          <p:nvPr/>
        </p:nvSpPr>
        <p:spPr>
          <a:xfrm>
            <a:off x="10858208" y="-2351232"/>
            <a:ext cx="10529070" cy="10529026"/>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30281" r="-2291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1"/>
          <p:cNvPicPr preferRelativeResize="0"/>
          <p:nvPr/>
        </p:nvPicPr>
        <p:blipFill rotWithShape="1">
          <a:blip r:embed="rId6">
            <a:alphaModFix/>
          </a:blip>
          <a:srcRect b="0" l="0" r="0" t="0"/>
          <a:stretch/>
        </p:blipFill>
        <p:spPr>
          <a:xfrm>
            <a:off x="16703573" y="8177796"/>
            <a:ext cx="556788" cy="556788"/>
          </a:xfrm>
          <a:prstGeom prst="rect">
            <a:avLst/>
          </a:prstGeom>
          <a:noFill/>
          <a:ln>
            <a:noFill/>
          </a:ln>
        </p:spPr>
      </p:pic>
      <p:sp>
        <p:nvSpPr>
          <p:cNvPr id="88" name="Google Shape;88;p1"/>
          <p:cNvSpPr txBox="1"/>
          <p:nvPr/>
        </p:nvSpPr>
        <p:spPr>
          <a:xfrm>
            <a:off x="1028700" y="4474947"/>
            <a:ext cx="11666053" cy="2828926"/>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8000" u="none" cap="none" strike="noStrike">
                <a:solidFill>
                  <a:srgbClr val="FFFFFF"/>
                </a:solidFill>
                <a:latin typeface="Montserrat"/>
                <a:ea typeface="Montserrat"/>
                <a:cs typeface="Montserrat"/>
                <a:sym typeface="Montserrat"/>
              </a:rPr>
              <a:t>HEALTHICA-</a:t>
            </a:r>
            <a:endParaRPr/>
          </a:p>
          <a:p>
            <a:pPr indent="0" lvl="0" marL="0" marR="0" rtl="0" algn="l">
              <a:lnSpc>
                <a:spcPct val="90000"/>
              </a:lnSpc>
              <a:spcBef>
                <a:spcPts val="0"/>
              </a:spcBef>
              <a:spcAft>
                <a:spcPts val="0"/>
              </a:spcAft>
              <a:buNone/>
            </a:pPr>
            <a:r>
              <a:rPr b="0" i="0" lang="en-US" sz="8000" u="none" cap="none" strike="noStrike">
                <a:solidFill>
                  <a:srgbClr val="FFFFFF"/>
                </a:solidFill>
                <a:latin typeface="Montserrat"/>
                <a:ea typeface="Montserrat"/>
                <a:cs typeface="Montserrat"/>
                <a:sym typeface="Montserrat"/>
              </a:rPr>
              <a:t>HEALTH</a:t>
            </a:r>
            <a:endParaRPr/>
          </a:p>
          <a:p>
            <a:pPr indent="0" lvl="0" marL="0" marR="0" rtl="0" algn="l">
              <a:lnSpc>
                <a:spcPct val="90000"/>
              </a:lnSpc>
              <a:spcBef>
                <a:spcPts val="0"/>
              </a:spcBef>
              <a:spcAft>
                <a:spcPts val="0"/>
              </a:spcAft>
              <a:buNone/>
            </a:pPr>
            <a:r>
              <a:rPr b="0" i="0" lang="en-US" sz="8000" u="none" cap="none" strike="noStrike">
                <a:solidFill>
                  <a:srgbClr val="FFFFFF"/>
                </a:solidFill>
                <a:latin typeface="Montserrat"/>
                <a:ea typeface="Montserrat"/>
                <a:cs typeface="Montserrat"/>
                <a:sym typeface="Montserrat"/>
              </a:rPr>
              <a:t>ANALYSIS APP </a:t>
            </a:r>
            <a:endParaRPr/>
          </a:p>
        </p:txBody>
      </p:sp>
      <p:sp>
        <p:nvSpPr>
          <p:cNvPr id="89" name="Google Shape;89;p1"/>
          <p:cNvSpPr txBox="1"/>
          <p:nvPr/>
        </p:nvSpPr>
        <p:spPr>
          <a:xfrm>
            <a:off x="-390515" y="3218279"/>
            <a:ext cx="9534515" cy="82099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4802" u="none" cap="none" strike="noStrike">
                <a:solidFill>
                  <a:srgbClr val="FFFFFF"/>
                </a:solidFill>
                <a:latin typeface="Montserrat"/>
                <a:ea typeface="Montserrat"/>
                <a:cs typeface="Montserrat"/>
                <a:sym typeface="Montserrat"/>
              </a:rPr>
              <a:t>ITD334-MINI PROJECT</a:t>
            </a:r>
            <a:endParaRPr/>
          </a:p>
        </p:txBody>
      </p:sp>
      <p:sp>
        <p:nvSpPr>
          <p:cNvPr id="90" name="Google Shape;90;p1"/>
          <p:cNvSpPr txBox="1"/>
          <p:nvPr/>
        </p:nvSpPr>
        <p:spPr>
          <a:xfrm>
            <a:off x="-1426860" y="9547327"/>
            <a:ext cx="10254698" cy="4813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800" u="none" cap="none" strike="noStrike">
                <a:solidFill>
                  <a:srgbClr val="FFFFFF"/>
                </a:solidFill>
                <a:latin typeface="Open Sans"/>
                <a:ea typeface="Open Sans"/>
                <a:cs typeface="Open Sans"/>
                <a:sym typeface="Open Sans"/>
              </a:rPr>
              <a:t>GUIDE: Prof.Tinku Soman Jacob</a:t>
            </a:r>
            <a:endParaRPr/>
          </a:p>
        </p:txBody>
      </p:sp>
      <p:sp>
        <p:nvSpPr>
          <p:cNvPr id="91" name="Google Shape;91;p1"/>
          <p:cNvSpPr/>
          <p:nvPr/>
        </p:nvSpPr>
        <p:spPr>
          <a:xfrm>
            <a:off x="1361933" y="346487"/>
            <a:ext cx="2619627" cy="2619617"/>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10"/>
          <p:cNvPicPr preferRelativeResize="0"/>
          <p:nvPr/>
        </p:nvPicPr>
        <p:blipFill rotWithShape="1">
          <a:blip r:embed="rId3">
            <a:alphaModFix/>
          </a:blip>
          <a:srcRect b="0" l="0" r="0" t="0"/>
          <a:stretch/>
        </p:blipFill>
        <p:spPr>
          <a:xfrm>
            <a:off x="0" y="0"/>
            <a:ext cx="18288000" cy="10274531"/>
          </a:xfrm>
          <a:prstGeom prst="rect">
            <a:avLst/>
          </a:prstGeom>
          <a:noFill/>
          <a:ln>
            <a:noFill/>
          </a:ln>
        </p:spPr>
      </p:pic>
      <p:sp>
        <p:nvSpPr>
          <p:cNvPr id="172" name="Google Shape;172;p10"/>
          <p:cNvSpPr txBox="1"/>
          <p:nvPr/>
        </p:nvSpPr>
        <p:spPr>
          <a:xfrm>
            <a:off x="1710220" y="1370868"/>
            <a:ext cx="13806056" cy="7224422"/>
          </a:xfrm>
          <a:prstGeom prst="rect">
            <a:avLst/>
          </a:prstGeom>
          <a:noFill/>
          <a:ln>
            <a:noFill/>
          </a:ln>
        </p:spPr>
        <p:txBody>
          <a:bodyPr anchorCtr="0" anchor="t" bIns="0" lIns="0" spcFirstLastPara="1" rIns="0" wrap="square" tIns="0">
            <a:spAutoFit/>
          </a:bodyPr>
          <a:lstStyle/>
          <a:p>
            <a:pPr indent="0" lvl="0" marL="0" marR="0" rtl="0" algn="l">
              <a:lnSpc>
                <a:spcPct val="2132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l">
              <a:lnSpc>
                <a:spcPct val="140007"/>
              </a:lnSpc>
              <a:spcBef>
                <a:spcPts val="0"/>
              </a:spcBef>
              <a:spcAft>
                <a:spcPts val="0"/>
              </a:spcAft>
              <a:buNone/>
            </a:pPr>
            <a:r>
              <a:rPr b="0" i="0" lang="en-US" sz="2742" u="none" cap="none" strike="noStrike">
                <a:solidFill>
                  <a:srgbClr val="FFFFFF"/>
                </a:solidFill>
                <a:latin typeface="Montserrat"/>
                <a:ea typeface="Montserrat"/>
                <a:cs typeface="Montserrat"/>
                <a:sym typeface="Montserrat"/>
              </a:rPr>
              <a:t>1.User sign up module -  User basic details</a:t>
            </a:r>
            <a:endParaRPr/>
          </a:p>
          <a:p>
            <a:pPr indent="-296016" lvl="1" marL="592033" marR="0" rtl="0" algn="l">
              <a:lnSpc>
                <a:spcPct val="140007"/>
              </a:lnSpc>
              <a:spcBef>
                <a:spcPts val="0"/>
              </a:spcBef>
              <a:spcAft>
                <a:spcPts val="0"/>
              </a:spcAft>
              <a:buClr>
                <a:srgbClr val="FFFFFF"/>
              </a:buClr>
              <a:buSzPts val="2742"/>
              <a:buFont typeface="Arial"/>
              <a:buChar char="•"/>
            </a:pPr>
            <a:r>
              <a:rPr b="0" i="0" lang="en-US" sz="2742" u="none" cap="none" strike="noStrike">
                <a:solidFill>
                  <a:srgbClr val="FFFFFF"/>
                </a:solidFill>
                <a:latin typeface="Montserrat"/>
                <a:ea typeface="Montserrat"/>
                <a:cs typeface="Montserrat"/>
                <a:sym typeface="Montserrat"/>
              </a:rPr>
              <a:t>Doctor registration -  doctors basic details</a:t>
            </a:r>
            <a:endParaRPr/>
          </a:p>
          <a:p>
            <a:pPr indent="-296016" lvl="1" marL="592033" marR="0" rtl="0" algn="l">
              <a:lnSpc>
                <a:spcPct val="140007"/>
              </a:lnSpc>
              <a:spcBef>
                <a:spcPts val="0"/>
              </a:spcBef>
              <a:spcAft>
                <a:spcPts val="0"/>
              </a:spcAft>
              <a:buClr>
                <a:srgbClr val="FFFFFF"/>
              </a:buClr>
              <a:buSzPts val="2742"/>
              <a:buFont typeface="Arial"/>
              <a:buChar char="•"/>
            </a:pPr>
            <a:r>
              <a:rPr b="0" i="0" lang="en-US" sz="2742" u="none" cap="none" strike="noStrike">
                <a:solidFill>
                  <a:srgbClr val="FFFFFF"/>
                </a:solidFill>
                <a:latin typeface="Montserrat"/>
                <a:ea typeface="Montserrat"/>
                <a:cs typeface="Montserrat"/>
                <a:sym typeface="Montserrat"/>
              </a:rPr>
              <a:t>Patient registration- each patient to enter their details </a:t>
            </a:r>
            <a:endParaRPr/>
          </a:p>
          <a:p>
            <a:pPr indent="0" lvl="0" marL="0" marR="0" rtl="0" algn="l">
              <a:lnSpc>
                <a:spcPct val="140007"/>
              </a:lnSpc>
              <a:spcBef>
                <a:spcPts val="0"/>
              </a:spcBef>
              <a:spcAft>
                <a:spcPts val="0"/>
              </a:spcAft>
              <a:buNone/>
            </a:pPr>
            <a:r>
              <a:rPr b="0" i="0" lang="en-US" sz="2742" u="none" cap="none" strike="noStrike">
                <a:solidFill>
                  <a:srgbClr val="FFFFFF"/>
                </a:solidFill>
                <a:latin typeface="Montserrat"/>
                <a:ea typeface="Montserrat"/>
                <a:cs typeface="Montserrat"/>
                <a:sym typeface="Montserrat"/>
              </a:rPr>
              <a:t>2.User Login in- login credentials</a:t>
            </a:r>
            <a:endParaRPr/>
          </a:p>
          <a:p>
            <a:pPr indent="0" lvl="0" marL="0" marR="0" rtl="0" algn="l">
              <a:lnSpc>
                <a:spcPct val="140007"/>
              </a:lnSpc>
              <a:spcBef>
                <a:spcPts val="0"/>
              </a:spcBef>
              <a:spcAft>
                <a:spcPts val="0"/>
              </a:spcAft>
              <a:buNone/>
            </a:pPr>
            <a:r>
              <a:rPr b="0" i="0" lang="en-US" sz="2742" u="none" cap="none" strike="noStrike">
                <a:solidFill>
                  <a:srgbClr val="FFFFFF"/>
                </a:solidFill>
                <a:latin typeface="Montserrat"/>
                <a:ea typeface="Montserrat"/>
                <a:cs typeface="Montserrat"/>
                <a:sym typeface="Montserrat"/>
              </a:rPr>
              <a:t>3. Symptom check predictor- check diseases with provided symptoms.</a:t>
            </a:r>
            <a:endParaRPr/>
          </a:p>
          <a:p>
            <a:pPr indent="0" lvl="0" marL="0" marR="0" rtl="0" algn="l">
              <a:lnSpc>
                <a:spcPct val="140007"/>
              </a:lnSpc>
              <a:spcBef>
                <a:spcPts val="0"/>
              </a:spcBef>
              <a:spcAft>
                <a:spcPts val="0"/>
              </a:spcAft>
              <a:buNone/>
            </a:pPr>
            <a:r>
              <a:rPr b="0" i="0" lang="en-US" sz="2742" u="none" cap="none" strike="noStrike">
                <a:solidFill>
                  <a:srgbClr val="FFFFFF"/>
                </a:solidFill>
                <a:latin typeface="Montserrat"/>
                <a:ea typeface="Montserrat"/>
                <a:cs typeface="Montserrat"/>
                <a:sym typeface="Montserrat"/>
              </a:rPr>
              <a:t>4.  Disease Predictor- ML model to predict various diseases </a:t>
            </a:r>
            <a:endParaRPr/>
          </a:p>
          <a:p>
            <a:pPr indent="0" lvl="0" marL="0" marR="0" rtl="0" algn="l">
              <a:lnSpc>
                <a:spcPct val="140007"/>
              </a:lnSpc>
              <a:spcBef>
                <a:spcPts val="0"/>
              </a:spcBef>
              <a:spcAft>
                <a:spcPts val="0"/>
              </a:spcAft>
              <a:buNone/>
            </a:pPr>
            <a:r>
              <a:rPr b="0" i="0" lang="en-US" sz="2742" u="none" cap="none" strike="noStrike">
                <a:solidFill>
                  <a:srgbClr val="FFFFFF"/>
                </a:solidFill>
                <a:latin typeface="Montserrat"/>
                <a:ea typeface="Montserrat"/>
                <a:cs typeface="Montserrat"/>
                <a:sym typeface="Montserrat"/>
              </a:rPr>
              <a:t>6. Report Dashboard- a patient's all checkup reports, health data, and results of the same.</a:t>
            </a:r>
            <a:endParaRPr/>
          </a:p>
          <a:p>
            <a:pPr indent="0" lvl="0" marL="0" marR="0" rtl="0" algn="l">
              <a:lnSpc>
                <a:spcPct val="140007"/>
              </a:lnSpc>
              <a:spcBef>
                <a:spcPts val="0"/>
              </a:spcBef>
              <a:spcAft>
                <a:spcPts val="0"/>
              </a:spcAft>
              <a:buNone/>
            </a:pPr>
            <a:r>
              <a:rPr b="0" i="0" lang="en-US" sz="2742" u="none" cap="none" strike="noStrike">
                <a:solidFill>
                  <a:srgbClr val="FFFFFF"/>
                </a:solidFill>
                <a:latin typeface="Montserrat"/>
                <a:ea typeface="Montserrat"/>
                <a:cs typeface="Montserrat"/>
                <a:sym typeface="Montserrat"/>
              </a:rPr>
              <a:t>7. Medicine details- information about the time slots and amount of intake.</a:t>
            </a:r>
            <a:endParaRPr/>
          </a:p>
          <a:p>
            <a:pPr indent="0" lvl="0" marL="0" marR="0" rtl="0" algn="l">
              <a:lnSpc>
                <a:spcPct val="140007"/>
              </a:lnSpc>
              <a:spcBef>
                <a:spcPts val="0"/>
              </a:spcBef>
              <a:spcAft>
                <a:spcPts val="0"/>
              </a:spcAft>
              <a:buNone/>
            </a:pPr>
            <a:r>
              <a:rPr b="0" i="0" lang="en-US" sz="2742" u="none" cap="none" strike="noStrike">
                <a:solidFill>
                  <a:srgbClr val="FFFFFF"/>
                </a:solidFill>
                <a:latin typeface="Montserrat"/>
                <a:ea typeface="Montserrat"/>
                <a:cs typeface="Montserrat"/>
                <a:sym typeface="Montserrat"/>
              </a:rPr>
              <a:t>8. Medicine reminder notification- reminder system to notify about medicine intake according to the time slots.</a:t>
            </a:r>
            <a:endParaRPr/>
          </a:p>
          <a:p>
            <a:pPr indent="0" lvl="0" marL="0" marR="0" rtl="0" algn="l">
              <a:lnSpc>
                <a:spcPct val="140007"/>
              </a:lnSpc>
              <a:spcBef>
                <a:spcPts val="0"/>
              </a:spcBef>
              <a:spcAft>
                <a:spcPts val="0"/>
              </a:spcAft>
              <a:buNone/>
            </a:pPr>
            <a:r>
              <a:rPr b="0" i="0" lang="en-US" sz="2742" u="none" cap="none" strike="noStrike">
                <a:solidFill>
                  <a:srgbClr val="FFFFFF"/>
                </a:solidFill>
                <a:latin typeface="Montserrat"/>
                <a:ea typeface="Montserrat"/>
                <a:cs typeface="Montserrat"/>
                <a:sym typeface="Montserrat"/>
              </a:rPr>
              <a:t>9.Mental health scoring- keep track of mental health issues related to each patient.</a:t>
            </a:r>
            <a:endParaRPr/>
          </a:p>
          <a:p>
            <a:pPr indent="0" lvl="0" marL="0" marR="0" rtl="0" algn="l">
              <a:lnSpc>
                <a:spcPct val="140007"/>
              </a:lnSpc>
              <a:spcBef>
                <a:spcPts val="0"/>
              </a:spcBef>
              <a:spcAft>
                <a:spcPts val="0"/>
              </a:spcAft>
              <a:buNone/>
            </a:pPr>
            <a:r>
              <a:t/>
            </a:r>
            <a:endParaRPr b="0" i="0" sz="2742" u="none" cap="none" strike="noStrike">
              <a:solidFill>
                <a:srgbClr val="FFFFFF"/>
              </a:solidFill>
              <a:latin typeface="Montserrat"/>
              <a:ea typeface="Montserrat"/>
              <a:cs typeface="Montserrat"/>
              <a:sym typeface="Montserrat"/>
            </a:endParaRPr>
          </a:p>
        </p:txBody>
      </p:sp>
      <p:sp>
        <p:nvSpPr>
          <p:cNvPr id="173" name="Google Shape;173;p10"/>
          <p:cNvSpPr txBox="1"/>
          <p:nvPr/>
        </p:nvSpPr>
        <p:spPr>
          <a:xfrm>
            <a:off x="2699561" y="790660"/>
            <a:ext cx="12430771" cy="637357"/>
          </a:xfrm>
          <a:prstGeom prst="rect">
            <a:avLst/>
          </a:prstGeom>
          <a:noFill/>
          <a:ln>
            <a:noFill/>
          </a:ln>
        </p:spPr>
        <p:txBody>
          <a:bodyPr anchorCtr="0" anchor="t" bIns="0" lIns="0" spcFirstLastPara="1" rIns="0" wrap="square" tIns="0">
            <a:spAutoFit/>
          </a:bodyPr>
          <a:lstStyle/>
          <a:p>
            <a:pPr indent="0" lvl="0" marL="0" marR="0" rtl="0" algn="l">
              <a:lnSpc>
                <a:spcPct val="109988"/>
              </a:lnSpc>
              <a:spcBef>
                <a:spcPts val="0"/>
              </a:spcBef>
              <a:spcAft>
                <a:spcPts val="0"/>
              </a:spcAft>
              <a:buNone/>
            </a:pPr>
            <a:r>
              <a:rPr b="0" i="0" lang="en-US" sz="4535" u="none" cap="none" strike="noStrike">
                <a:solidFill>
                  <a:srgbClr val="FFFFFF"/>
                </a:solidFill>
                <a:latin typeface="Montserrat SemiBold"/>
                <a:ea typeface="Montserrat SemiBold"/>
                <a:cs typeface="Montserrat SemiBold"/>
                <a:sym typeface="Montserrat SemiBold"/>
              </a:rPr>
              <a:t>     MODULES INVOLVED IN THE PROJECT</a:t>
            </a:r>
            <a:endParaRPr/>
          </a:p>
        </p:txBody>
      </p:sp>
      <p:pic>
        <p:nvPicPr>
          <p:cNvPr id="174" name="Google Shape;174;p10"/>
          <p:cNvPicPr preferRelativeResize="0"/>
          <p:nvPr/>
        </p:nvPicPr>
        <p:blipFill rotWithShape="1">
          <a:blip r:embed="rId4">
            <a:alphaModFix/>
          </a:blip>
          <a:srcRect b="0" l="0" r="0" t="0"/>
          <a:stretch/>
        </p:blipFill>
        <p:spPr>
          <a:xfrm>
            <a:off x="17357417" y="9258300"/>
            <a:ext cx="556788" cy="556788"/>
          </a:xfrm>
          <a:prstGeom prst="rect">
            <a:avLst/>
          </a:prstGeom>
          <a:noFill/>
          <a:ln>
            <a:noFill/>
          </a:ln>
        </p:spPr>
      </p:pic>
      <p:sp>
        <p:nvSpPr>
          <p:cNvPr id="175" name="Google Shape;175;p10"/>
          <p:cNvSpPr txBox="1"/>
          <p:nvPr/>
        </p:nvSpPr>
        <p:spPr>
          <a:xfrm>
            <a:off x="15119084" y="9364291"/>
            <a:ext cx="1911164"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FFFFFF"/>
                </a:solidFill>
                <a:latin typeface="Montserrat"/>
                <a:ea typeface="Montserrat"/>
                <a:cs typeface="Montserrat"/>
                <a:sym typeface="Montserrat"/>
              </a:rPr>
              <a:t>Next Page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11"/>
          <p:cNvPicPr preferRelativeResize="0"/>
          <p:nvPr/>
        </p:nvPicPr>
        <p:blipFill rotWithShape="1">
          <a:blip r:embed="rId3">
            <a:alphaModFix/>
          </a:blip>
          <a:srcRect b="0" l="0" r="0" t="0"/>
          <a:stretch/>
        </p:blipFill>
        <p:spPr>
          <a:xfrm>
            <a:off x="0" y="0"/>
            <a:ext cx="18288000" cy="10274531"/>
          </a:xfrm>
          <a:prstGeom prst="rect">
            <a:avLst/>
          </a:prstGeom>
          <a:noFill/>
          <a:ln>
            <a:noFill/>
          </a:ln>
        </p:spPr>
      </p:pic>
      <p:pic>
        <p:nvPicPr>
          <p:cNvPr id="181" name="Google Shape;181;p11"/>
          <p:cNvPicPr preferRelativeResize="0"/>
          <p:nvPr/>
        </p:nvPicPr>
        <p:blipFill rotWithShape="1">
          <a:blip r:embed="rId4">
            <a:alphaModFix/>
          </a:blip>
          <a:srcRect b="0" l="0" r="0" t="0"/>
          <a:stretch/>
        </p:blipFill>
        <p:spPr>
          <a:xfrm>
            <a:off x="16648764" y="8701512"/>
            <a:ext cx="556788" cy="556788"/>
          </a:xfrm>
          <a:prstGeom prst="rect">
            <a:avLst/>
          </a:prstGeom>
          <a:noFill/>
          <a:ln>
            <a:noFill/>
          </a:ln>
        </p:spPr>
      </p:pic>
      <p:sp>
        <p:nvSpPr>
          <p:cNvPr id="182" name="Google Shape;182;p11"/>
          <p:cNvSpPr txBox="1"/>
          <p:nvPr/>
        </p:nvSpPr>
        <p:spPr>
          <a:xfrm>
            <a:off x="905739" y="2244506"/>
            <a:ext cx="17382261" cy="6869253"/>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None/>
            </a:pPr>
            <a:r>
              <a:rPr b="0" i="0" lang="en-US" sz="3882" u="none" cap="none" strike="noStrike">
                <a:solidFill>
                  <a:srgbClr val="FFFFFF"/>
                </a:solidFill>
                <a:latin typeface="Montserrat"/>
                <a:ea typeface="Montserrat"/>
                <a:cs typeface="Montserrat"/>
                <a:sym typeface="Montserrat"/>
              </a:rPr>
              <a:t>FRONT END DEVELOPMENT USING- HTML , CSS , JAVASCRIPT </a:t>
            </a:r>
            <a:endParaRPr/>
          </a:p>
          <a:p>
            <a:pPr indent="0" lvl="0" marL="0" marR="0" rtl="0" algn="l">
              <a:lnSpc>
                <a:spcPct val="139979"/>
              </a:lnSpc>
              <a:spcBef>
                <a:spcPts val="0"/>
              </a:spcBef>
              <a:spcAft>
                <a:spcPts val="0"/>
              </a:spcAft>
              <a:buNone/>
            </a:pPr>
            <a:r>
              <a:t/>
            </a:r>
            <a:endParaRPr b="0" i="0" sz="3882" u="none" cap="none" strike="noStrike">
              <a:solidFill>
                <a:srgbClr val="FFFFFF"/>
              </a:solidFill>
              <a:latin typeface="Montserrat"/>
              <a:ea typeface="Montserrat"/>
              <a:cs typeface="Montserrat"/>
              <a:sym typeface="Montserrat"/>
            </a:endParaRPr>
          </a:p>
          <a:p>
            <a:pPr indent="0" lvl="0" marL="0" marR="0" rtl="0" algn="l">
              <a:lnSpc>
                <a:spcPct val="139979"/>
              </a:lnSpc>
              <a:spcBef>
                <a:spcPts val="0"/>
              </a:spcBef>
              <a:spcAft>
                <a:spcPts val="0"/>
              </a:spcAft>
              <a:buNone/>
            </a:pPr>
            <a:r>
              <a:t/>
            </a:r>
            <a:endParaRPr b="0" i="0" sz="3882" u="none" cap="none" strike="noStrike">
              <a:solidFill>
                <a:srgbClr val="FFFFFF"/>
              </a:solidFill>
              <a:latin typeface="Montserrat"/>
              <a:ea typeface="Montserrat"/>
              <a:cs typeface="Montserrat"/>
              <a:sym typeface="Montserrat"/>
            </a:endParaRPr>
          </a:p>
          <a:p>
            <a:pPr indent="0" lvl="0" marL="0" marR="0" rtl="0" algn="l">
              <a:lnSpc>
                <a:spcPct val="139979"/>
              </a:lnSpc>
              <a:spcBef>
                <a:spcPts val="0"/>
              </a:spcBef>
              <a:spcAft>
                <a:spcPts val="0"/>
              </a:spcAft>
              <a:buNone/>
            </a:pPr>
            <a:r>
              <a:t/>
            </a:r>
            <a:endParaRPr b="0" i="0" sz="3882" u="none" cap="none" strike="noStrike">
              <a:solidFill>
                <a:srgbClr val="FFFFFF"/>
              </a:solidFill>
              <a:latin typeface="Montserrat"/>
              <a:ea typeface="Montserrat"/>
              <a:cs typeface="Montserrat"/>
              <a:sym typeface="Montserrat"/>
            </a:endParaRPr>
          </a:p>
          <a:p>
            <a:pPr indent="0" lvl="0" marL="0" marR="0" rtl="0" algn="l">
              <a:lnSpc>
                <a:spcPct val="139979"/>
              </a:lnSpc>
              <a:spcBef>
                <a:spcPts val="0"/>
              </a:spcBef>
              <a:spcAft>
                <a:spcPts val="0"/>
              </a:spcAft>
              <a:buNone/>
            </a:pPr>
            <a:r>
              <a:rPr b="0" i="0" lang="en-US" sz="3882" u="none" cap="none" strike="noStrike">
                <a:solidFill>
                  <a:srgbClr val="FFFFFF"/>
                </a:solidFill>
                <a:latin typeface="Montserrat"/>
                <a:ea typeface="Montserrat"/>
                <a:cs typeface="Montserrat"/>
                <a:sym typeface="Montserrat"/>
              </a:rPr>
              <a:t>BACKEND DEVELOPMENT USING- PYTHON DJANGO FRAMEWORK</a:t>
            </a:r>
            <a:endParaRPr/>
          </a:p>
          <a:p>
            <a:pPr indent="0" lvl="0" marL="0" marR="0" rtl="0" algn="l">
              <a:lnSpc>
                <a:spcPct val="139979"/>
              </a:lnSpc>
              <a:spcBef>
                <a:spcPts val="0"/>
              </a:spcBef>
              <a:spcAft>
                <a:spcPts val="0"/>
              </a:spcAft>
              <a:buNone/>
            </a:pPr>
            <a:r>
              <a:rPr b="0" i="0" lang="en-US" sz="3882" u="none" cap="none" strike="noStrike">
                <a:solidFill>
                  <a:srgbClr val="FFFFFF"/>
                </a:solidFill>
                <a:latin typeface="Montserrat"/>
                <a:ea typeface="Montserrat"/>
                <a:cs typeface="Montserrat"/>
                <a:sym typeface="Montserrat"/>
              </a:rPr>
              <a:t>         </a:t>
            </a:r>
            <a:endParaRPr/>
          </a:p>
          <a:p>
            <a:pPr indent="0" lvl="0" marL="0" marR="0" rtl="0" algn="l">
              <a:lnSpc>
                <a:spcPct val="139979"/>
              </a:lnSpc>
              <a:spcBef>
                <a:spcPts val="0"/>
              </a:spcBef>
              <a:spcAft>
                <a:spcPts val="0"/>
              </a:spcAft>
              <a:buNone/>
            </a:pPr>
            <a:r>
              <a:t/>
            </a:r>
            <a:endParaRPr b="0" i="0" sz="3882" u="none" cap="none" strike="noStrike">
              <a:solidFill>
                <a:srgbClr val="FFFFFF"/>
              </a:solidFill>
              <a:latin typeface="Montserrat"/>
              <a:ea typeface="Montserrat"/>
              <a:cs typeface="Montserrat"/>
              <a:sym typeface="Montserrat"/>
            </a:endParaRPr>
          </a:p>
          <a:p>
            <a:pPr indent="0" lvl="0" marL="0" marR="0" rtl="0" algn="l">
              <a:lnSpc>
                <a:spcPct val="139979"/>
              </a:lnSpc>
              <a:spcBef>
                <a:spcPts val="0"/>
              </a:spcBef>
              <a:spcAft>
                <a:spcPts val="0"/>
              </a:spcAft>
              <a:buNone/>
            </a:pPr>
            <a:r>
              <a:rPr b="0" i="0" lang="en-US" sz="3882" u="none" cap="none" strike="noStrike">
                <a:solidFill>
                  <a:srgbClr val="FFFFFF"/>
                </a:solidFill>
                <a:latin typeface="Montserrat"/>
                <a:ea typeface="Montserrat"/>
                <a:cs typeface="Montserrat"/>
                <a:sym typeface="Montserrat"/>
              </a:rPr>
              <a:t>DATABASES- SQLite3</a:t>
            </a:r>
            <a:endParaRPr/>
          </a:p>
          <a:p>
            <a:pPr indent="0" lvl="0" marL="0" marR="0" rtl="0" algn="l">
              <a:lnSpc>
                <a:spcPct val="139979"/>
              </a:lnSpc>
              <a:spcBef>
                <a:spcPts val="0"/>
              </a:spcBef>
              <a:spcAft>
                <a:spcPts val="0"/>
              </a:spcAft>
              <a:buNone/>
            </a:pPr>
            <a:r>
              <a:t/>
            </a:r>
            <a:endParaRPr b="0" i="0" sz="3882" u="none" cap="none" strike="noStrike">
              <a:solidFill>
                <a:srgbClr val="FFFFFF"/>
              </a:solidFill>
              <a:latin typeface="Montserrat"/>
              <a:ea typeface="Montserrat"/>
              <a:cs typeface="Montserrat"/>
              <a:sym typeface="Montserrat"/>
            </a:endParaRPr>
          </a:p>
          <a:p>
            <a:pPr indent="0" lvl="0" marL="0" marR="0" rtl="0" algn="l">
              <a:lnSpc>
                <a:spcPct val="139979"/>
              </a:lnSpc>
              <a:spcBef>
                <a:spcPts val="0"/>
              </a:spcBef>
              <a:spcAft>
                <a:spcPts val="0"/>
              </a:spcAft>
              <a:buNone/>
            </a:pPr>
            <a:r>
              <a:t/>
            </a:r>
            <a:endParaRPr b="0" i="0" sz="3882" u="none" cap="none" strike="noStrike">
              <a:solidFill>
                <a:srgbClr val="FFFFFF"/>
              </a:solidFill>
              <a:latin typeface="Montserrat"/>
              <a:ea typeface="Montserrat"/>
              <a:cs typeface="Montserrat"/>
              <a:sym typeface="Montserrat"/>
            </a:endParaRPr>
          </a:p>
        </p:txBody>
      </p:sp>
      <p:grpSp>
        <p:nvGrpSpPr>
          <p:cNvPr id="183" name="Google Shape;183;p11"/>
          <p:cNvGrpSpPr/>
          <p:nvPr/>
        </p:nvGrpSpPr>
        <p:grpSpPr>
          <a:xfrm>
            <a:off x="4983373" y="3153842"/>
            <a:ext cx="8846643" cy="1630602"/>
            <a:chOff x="0" y="0"/>
            <a:chExt cx="11795524" cy="2174136"/>
          </a:xfrm>
        </p:grpSpPr>
        <p:pic>
          <p:nvPicPr>
            <p:cNvPr id="184" name="Google Shape;184;p11"/>
            <p:cNvPicPr preferRelativeResize="0"/>
            <p:nvPr/>
          </p:nvPicPr>
          <p:blipFill rotWithShape="1">
            <a:blip r:embed="rId5">
              <a:alphaModFix/>
            </a:blip>
            <a:srcRect b="0" l="0" r="0" t="0"/>
            <a:stretch/>
          </p:blipFill>
          <p:spPr>
            <a:xfrm>
              <a:off x="0" y="0"/>
              <a:ext cx="1541660" cy="2174135"/>
            </a:xfrm>
            <a:prstGeom prst="rect">
              <a:avLst/>
            </a:prstGeom>
            <a:noFill/>
            <a:ln>
              <a:noFill/>
            </a:ln>
          </p:spPr>
        </p:pic>
        <p:pic>
          <p:nvPicPr>
            <p:cNvPr id="185" name="Google Shape;185;p11"/>
            <p:cNvPicPr preferRelativeResize="0"/>
            <p:nvPr/>
          </p:nvPicPr>
          <p:blipFill rotWithShape="1">
            <a:blip r:embed="rId6">
              <a:alphaModFix/>
            </a:blip>
            <a:srcRect b="0" l="0" r="0" t="0"/>
            <a:stretch/>
          </p:blipFill>
          <p:spPr>
            <a:xfrm>
              <a:off x="2668428" y="17996"/>
              <a:ext cx="1528899" cy="2156140"/>
            </a:xfrm>
            <a:prstGeom prst="rect">
              <a:avLst/>
            </a:prstGeom>
            <a:noFill/>
            <a:ln>
              <a:noFill/>
            </a:ln>
          </p:spPr>
        </p:pic>
        <p:pic>
          <p:nvPicPr>
            <p:cNvPr id="186" name="Google Shape;186;p11"/>
            <p:cNvPicPr preferRelativeResize="0"/>
            <p:nvPr/>
          </p:nvPicPr>
          <p:blipFill rotWithShape="1">
            <a:blip r:embed="rId7">
              <a:alphaModFix/>
            </a:blip>
            <a:srcRect b="0" l="0" r="0" t="0"/>
            <a:stretch/>
          </p:blipFill>
          <p:spPr>
            <a:xfrm>
              <a:off x="4805760" y="379430"/>
              <a:ext cx="1794706" cy="1794706"/>
            </a:xfrm>
            <a:prstGeom prst="rect">
              <a:avLst/>
            </a:prstGeom>
            <a:noFill/>
            <a:ln>
              <a:noFill/>
            </a:ln>
          </p:spPr>
        </p:pic>
        <p:pic>
          <p:nvPicPr>
            <p:cNvPr id="187" name="Google Shape;187;p11"/>
            <p:cNvPicPr preferRelativeResize="0"/>
            <p:nvPr/>
          </p:nvPicPr>
          <p:blipFill rotWithShape="1">
            <a:blip r:embed="rId8">
              <a:alphaModFix/>
            </a:blip>
            <a:srcRect b="0" l="0" r="0" t="0"/>
            <a:stretch/>
          </p:blipFill>
          <p:spPr>
            <a:xfrm>
              <a:off x="7152202" y="379430"/>
              <a:ext cx="4643322" cy="1620941"/>
            </a:xfrm>
            <a:prstGeom prst="rect">
              <a:avLst/>
            </a:prstGeom>
            <a:noFill/>
            <a:ln>
              <a:noFill/>
            </a:ln>
          </p:spPr>
        </p:pic>
      </p:grpSp>
      <p:grpSp>
        <p:nvGrpSpPr>
          <p:cNvPr id="188" name="Google Shape;188;p11"/>
          <p:cNvGrpSpPr/>
          <p:nvPr/>
        </p:nvGrpSpPr>
        <p:grpSpPr>
          <a:xfrm>
            <a:off x="4899069" y="5717233"/>
            <a:ext cx="4697801" cy="1219690"/>
            <a:chOff x="0" y="0"/>
            <a:chExt cx="6263735" cy="1626254"/>
          </a:xfrm>
        </p:grpSpPr>
        <p:pic>
          <p:nvPicPr>
            <p:cNvPr id="189" name="Google Shape;189;p11"/>
            <p:cNvPicPr preferRelativeResize="0"/>
            <p:nvPr/>
          </p:nvPicPr>
          <p:blipFill rotWithShape="1">
            <a:blip r:embed="rId9">
              <a:alphaModFix/>
            </a:blip>
            <a:srcRect b="0" l="0" r="0" t="0"/>
            <a:stretch/>
          </p:blipFill>
          <p:spPr>
            <a:xfrm>
              <a:off x="0" y="0"/>
              <a:ext cx="4161454" cy="1475424"/>
            </a:xfrm>
            <a:prstGeom prst="rect">
              <a:avLst/>
            </a:prstGeom>
            <a:noFill/>
            <a:ln>
              <a:noFill/>
            </a:ln>
          </p:spPr>
        </p:pic>
        <p:pic>
          <p:nvPicPr>
            <p:cNvPr id="190" name="Google Shape;190;p11"/>
            <p:cNvPicPr preferRelativeResize="0"/>
            <p:nvPr/>
          </p:nvPicPr>
          <p:blipFill rotWithShape="1">
            <a:blip r:embed="rId10">
              <a:alphaModFix/>
            </a:blip>
            <a:srcRect b="0" l="0" r="0" t="0"/>
            <a:stretch/>
          </p:blipFill>
          <p:spPr>
            <a:xfrm>
              <a:off x="4637481" y="0"/>
              <a:ext cx="1626254" cy="1626254"/>
            </a:xfrm>
            <a:prstGeom prst="rect">
              <a:avLst/>
            </a:prstGeom>
            <a:noFill/>
            <a:ln>
              <a:noFill/>
            </a:ln>
          </p:spPr>
        </p:pic>
      </p:grpSp>
      <p:pic>
        <p:nvPicPr>
          <p:cNvPr id="191" name="Google Shape;191;p11"/>
          <p:cNvPicPr preferRelativeResize="0"/>
          <p:nvPr/>
        </p:nvPicPr>
        <p:blipFill rotWithShape="1">
          <a:blip r:embed="rId11">
            <a:alphaModFix/>
          </a:blip>
          <a:srcRect b="0" l="0" r="0" t="0"/>
          <a:stretch/>
        </p:blipFill>
        <p:spPr>
          <a:xfrm>
            <a:off x="5742615" y="8036910"/>
            <a:ext cx="1505355" cy="1616488"/>
          </a:xfrm>
          <a:prstGeom prst="rect">
            <a:avLst/>
          </a:prstGeom>
          <a:noFill/>
          <a:ln>
            <a:noFill/>
          </a:ln>
        </p:spPr>
      </p:pic>
      <p:sp>
        <p:nvSpPr>
          <p:cNvPr id="192" name="Google Shape;192;p11"/>
          <p:cNvSpPr txBox="1"/>
          <p:nvPr/>
        </p:nvSpPr>
        <p:spPr>
          <a:xfrm>
            <a:off x="1028700" y="679047"/>
            <a:ext cx="17259300" cy="642911"/>
          </a:xfrm>
          <a:prstGeom prst="rect">
            <a:avLst/>
          </a:prstGeom>
          <a:noFill/>
          <a:ln>
            <a:noFill/>
          </a:ln>
        </p:spPr>
        <p:txBody>
          <a:bodyPr anchorCtr="0" anchor="t" bIns="0" lIns="0" spcFirstLastPara="1" rIns="0" wrap="square" tIns="0">
            <a:spAutoFit/>
          </a:bodyPr>
          <a:lstStyle/>
          <a:p>
            <a:pPr indent="0" lvl="0" marL="0" marR="0" rtl="0" algn="l">
              <a:lnSpc>
                <a:spcPct val="110019"/>
              </a:lnSpc>
              <a:spcBef>
                <a:spcPts val="0"/>
              </a:spcBef>
              <a:spcAft>
                <a:spcPts val="0"/>
              </a:spcAft>
              <a:buNone/>
            </a:pPr>
            <a:r>
              <a:rPr b="0" i="0" lang="en-US" sz="4571" u="none" cap="none" strike="noStrike">
                <a:solidFill>
                  <a:srgbClr val="FFFFFF"/>
                </a:solidFill>
                <a:latin typeface="Montserrat SemiBold"/>
                <a:ea typeface="Montserrat SemiBold"/>
                <a:cs typeface="Montserrat SemiBold"/>
                <a:sym typeface="Montserrat SemiBold"/>
              </a:rPr>
              <a:t>Implementation details like platforms, IDE,Database</a:t>
            </a:r>
            <a:endParaRPr/>
          </a:p>
        </p:txBody>
      </p:sp>
      <p:sp>
        <p:nvSpPr>
          <p:cNvPr id="193" name="Google Shape;193;p11"/>
          <p:cNvSpPr txBox="1"/>
          <p:nvPr/>
        </p:nvSpPr>
        <p:spPr>
          <a:xfrm>
            <a:off x="14456116" y="8807054"/>
            <a:ext cx="1911164"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FFFFFF"/>
                </a:solidFill>
                <a:latin typeface="Montserrat"/>
                <a:ea typeface="Montserrat"/>
                <a:cs typeface="Montserrat"/>
                <a:sym typeface="Montserrat"/>
              </a:rPr>
              <a:t>Next Page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12"/>
          <p:cNvPicPr preferRelativeResize="0"/>
          <p:nvPr/>
        </p:nvPicPr>
        <p:blipFill rotWithShape="1">
          <a:blip r:embed="rId3">
            <a:alphaModFix/>
          </a:blip>
          <a:srcRect b="0" l="0" r="0" t="0"/>
          <a:stretch/>
        </p:blipFill>
        <p:spPr>
          <a:xfrm>
            <a:off x="0" y="0"/>
            <a:ext cx="18288000" cy="10274531"/>
          </a:xfrm>
          <a:prstGeom prst="rect">
            <a:avLst/>
          </a:prstGeom>
          <a:noFill/>
          <a:ln>
            <a:noFill/>
          </a:ln>
        </p:spPr>
      </p:pic>
      <p:sp>
        <p:nvSpPr>
          <p:cNvPr id="199" name="Google Shape;199;p12"/>
          <p:cNvSpPr txBox="1"/>
          <p:nvPr/>
        </p:nvSpPr>
        <p:spPr>
          <a:xfrm>
            <a:off x="1028700" y="2388217"/>
            <a:ext cx="17005419" cy="9418882"/>
          </a:xfrm>
          <a:prstGeom prst="rect">
            <a:avLst/>
          </a:prstGeom>
          <a:noFill/>
          <a:ln>
            <a:noFill/>
          </a:ln>
        </p:spPr>
        <p:txBody>
          <a:bodyPr anchorCtr="0" anchor="t" bIns="0" lIns="0" spcFirstLastPara="1" rIns="0" wrap="square" tIns="0">
            <a:spAutoFit/>
          </a:bodyPr>
          <a:lstStyle/>
          <a:p>
            <a:pPr indent="0" lvl="0" marL="0" marR="0" rtl="0" algn="l">
              <a:lnSpc>
                <a:spcPct val="140031"/>
              </a:lnSpc>
              <a:spcBef>
                <a:spcPts val="0"/>
              </a:spcBef>
              <a:spcAft>
                <a:spcPts val="0"/>
              </a:spcAft>
              <a:buNone/>
            </a:pPr>
            <a:r>
              <a:rPr b="0" i="0" lang="en-US" sz="3797" u="none" cap="none" strike="noStrike">
                <a:solidFill>
                  <a:srgbClr val="FFFFFF"/>
                </a:solidFill>
                <a:latin typeface="Montserrat"/>
                <a:ea typeface="Montserrat"/>
                <a:cs typeface="Montserrat"/>
                <a:sym typeface="Montserrat"/>
              </a:rPr>
              <a:t>IDE Used: VS Code,Sublime Text</a:t>
            </a:r>
            <a:endParaRPr/>
          </a:p>
          <a:p>
            <a:pPr indent="0" lvl="0" marL="0" marR="0" rtl="0" algn="l">
              <a:lnSpc>
                <a:spcPct val="140031"/>
              </a:lnSpc>
              <a:spcBef>
                <a:spcPts val="0"/>
              </a:spcBef>
              <a:spcAft>
                <a:spcPts val="0"/>
              </a:spcAft>
              <a:buNone/>
            </a:pPr>
            <a:r>
              <a:t/>
            </a:r>
            <a:endParaRPr b="0" i="0" sz="3797" u="none" cap="none" strike="noStrike">
              <a:solidFill>
                <a:srgbClr val="FFFFFF"/>
              </a:solidFill>
              <a:latin typeface="Montserrat"/>
              <a:ea typeface="Montserrat"/>
              <a:cs typeface="Montserrat"/>
              <a:sym typeface="Montserrat"/>
            </a:endParaRPr>
          </a:p>
          <a:p>
            <a:pPr indent="0" lvl="0" marL="0" marR="0" rtl="0" algn="l">
              <a:lnSpc>
                <a:spcPct val="140031"/>
              </a:lnSpc>
              <a:spcBef>
                <a:spcPts val="0"/>
              </a:spcBef>
              <a:spcAft>
                <a:spcPts val="0"/>
              </a:spcAft>
              <a:buNone/>
            </a:pPr>
            <a:r>
              <a:t/>
            </a:r>
            <a:endParaRPr b="0" i="0" sz="3797" u="none" cap="none" strike="noStrike">
              <a:solidFill>
                <a:srgbClr val="FFFFFF"/>
              </a:solidFill>
              <a:latin typeface="Montserrat"/>
              <a:ea typeface="Montserrat"/>
              <a:cs typeface="Montserrat"/>
              <a:sym typeface="Montserrat"/>
            </a:endParaRPr>
          </a:p>
          <a:p>
            <a:pPr indent="0" lvl="0" marL="0" marR="0" rtl="0" algn="l">
              <a:lnSpc>
                <a:spcPct val="140031"/>
              </a:lnSpc>
              <a:spcBef>
                <a:spcPts val="0"/>
              </a:spcBef>
              <a:spcAft>
                <a:spcPts val="0"/>
              </a:spcAft>
              <a:buNone/>
            </a:pPr>
            <a:r>
              <a:rPr b="0" i="0" lang="en-US" sz="3797" u="none" cap="none" strike="noStrike">
                <a:solidFill>
                  <a:srgbClr val="FFFFFF"/>
                </a:solidFill>
                <a:latin typeface="Montserrat"/>
                <a:ea typeface="Montserrat"/>
                <a:cs typeface="Montserrat"/>
                <a:sym typeface="Montserrat"/>
              </a:rPr>
              <a:t>GITHUB: Code hosting and collaborating platform used here.</a:t>
            </a:r>
            <a:endParaRPr/>
          </a:p>
          <a:p>
            <a:pPr indent="0" lvl="0" marL="0" marR="0" rtl="0" algn="l">
              <a:lnSpc>
                <a:spcPct val="140031"/>
              </a:lnSpc>
              <a:spcBef>
                <a:spcPts val="0"/>
              </a:spcBef>
              <a:spcAft>
                <a:spcPts val="0"/>
              </a:spcAft>
              <a:buNone/>
            </a:pPr>
            <a:r>
              <a:t/>
            </a:r>
            <a:endParaRPr b="0" i="0" sz="3797" u="none" cap="none" strike="noStrike">
              <a:solidFill>
                <a:srgbClr val="FFFFFF"/>
              </a:solidFill>
              <a:latin typeface="Montserrat"/>
              <a:ea typeface="Montserrat"/>
              <a:cs typeface="Montserrat"/>
              <a:sym typeface="Montserrat"/>
            </a:endParaRPr>
          </a:p>
          <a:p>
            <a:pPr indent="0" lvl="0" marL="0" marR="0" rtl="0" algn="l">
              <a:lnSpc>
                <a:spcPct val="140031"/>
              </a:lnSpc>
              <a:spcBef>
                <a:spcPts val="0"/>
              </a:spcBef>
              <a:spcAft>
                <a:spcPts val="0"/>
              </a:spcAft>
              <a:buNone/>
            </a:pPr>
            <a:r>
              <a:t/>
            </a:r>
            <a:endParaRPr b="0" i="0" sz="3797" u="none" cap="none" strike="noStrike">
              <a:solidFill>
                <a:srgbClr val="FFFFFF"/>
              </a:solidFill>
              <a:latin typeface="Montserrat"/>
              <a:ea typeface="Montserrat"/>
              <a:cs typeface="Montserrat"/>
              <a:sym typeface="Montserrat"/>
            </a:endParaRPr>
          </a:p>
          <a:p>
            <a:pPr indent="0" lvl="0" marL="0" marR="0" rtl="0" algn="l">
              <a:lnSpc>
                <a:spcPct val="140031"/>
              </a:lnSpc>
              <a:spcBef>
                <a:spcPts val="0"/>
              </a:spcBef>
              <a:spcAft>
                <a:spcPts val="0"/>
              </a:spcAft>
              <a:buNone/>
            </a:pPr>
            <a:r>
              <a:t/>
            </a:r>
            <a:endParaRPr b="0" i="0" sz="3797" u="none" cap="none" strike="noStrike">
              <a:solidFill>
                <a:srgbClr val="FFFFFF"/>
              </a:solidFill>
              <a:latin typeface="Montserrat"/>
              <a:ea typeface="Montserrat"/>
              <a:cs typeface="Montserrat"/>
              <a:sym typeface="Montserrat"/>
            </a:endParaRPr>
          </a:p>
          <a:p>
            <a:pPr indent="0" lvl="0" marL="0" marR="0" rtl="0" algn="l">
              <a:lnSpc>
                <a:spcPct val="140031"/>
              </a:lnSpc>
              <a:spcBef>
                <a:spcPts val="0"/>
              </a:spcBef>
              <a:spcAft>
                <a:spcPts val="0"/>
              </a:spcAft>
              <a:buNone/>
            </a:pPr>
            <a:r>
              <a:rPr b="0" i="0" lang="en-US" sz="3797" u="none" cap="none" strike="noStrike">
                <a:solidFill>
                  <a:srgbClr val="FFFFFF"/>
                </a:solidFill>
                <a:latin typeface="Montserrat"/>
                <a:ea typeface="Montserrat"/>
                <a:cs typeface="Montserrat"/>
                <a:sym typeface="Montserrat"/>
              </a:rPr>
              <a:t>TRELLO:To Collaborate, manage projects a Web based,Kan ban style list making application for creating  workspace for project management and task tracking.</a:t>
            </a:r>
            <a:endParaRPr/>
          </a:p>
          <a:p>
            <a:pPr indent="0" lvl="0" marL="0" marR="0" rtl="0" algn="l">
              <a:lnSpc>
                <a:spcPct val="140031"/>
              </a:lnSpc>
              <a:spcBef>
                <a:spcPts val="0"/>
              </a:spcBef>
              <a:spcAft>
                <a:spcPts val="0"/>
              </a:spcAft>
              <a:buNone/>
            </a:pPr>
            <a:r>
              <a:t/>
            </a:r>
            <a:endParaRPr b="0" i="0" sz="3797" u="none" cap="none" strike="noStrike">
              <a:solidFill>
                <a:srgbClr val="FFFFFF"/>
              </a:solidFill>
              <a:latin typeface="Montserrat"/>
              <a:ea typeface="Montserrat"/>
              <a:cs typeface="Montserrat"/>
              <a:sym typeface="Montserrat"/>
            </a:endParaRPr>
          </a:p>
          <a:p>
            <a:pPr indent="0" lvl="0" marL="0" marR="0" rtl="0" algn="l">
              <a:lnSpc>
                <a:spcPct val="140031"/>
              </a:lnSpc>
              <a:spcBef>
                <a:spcPts val="0"/>
              </a:spcBef>
              <a:spcAft>
                <a:spcPts val="0"/>
              </a:spcAft>
              <a:buNone/>
            </a:pPr>
            <a:r>
              <a:t/>
            </a:r>
            <a:endParaRPr b="0" i="0" sz="3797" u="none" cap="none" strike="noStrike">
              <a:solidFill>
                <a:srgbClr val="FFFFFF"/>
              </a:solidFill>
              <a:latin typeface="Montserrat"/>
              <a:ea typeface="Montserrat"/>
              <a:cs typeface="Montserrat"/>
              <a:sym typeface="Montserrat"/>
            </a:endParaRPr>
          </a:p>
          <a:p>
            <a:pPr indent="0" lvl="0" marL="0" marR="0" rtl="0" algn="l">
              <a:lnSpc>
                <a:spcPct val="140031"/>
              </a:lnSpc>
              <a:spcBef>
                <a:spcPts val="0"/>
              </a:spcBef>
              <a:spcAft>
                <a:spcPts val="0"/>
              </a:spcAft>
              <a:buNone/>
            </a:pPr>
            <a:r>
              <a:t/>
            </a:r>
            <a:endParaRPr b="0" i="0" sz="3797" u="none" cap="none" strike="noStrike">
              <a:solidFill>
                <a:srgbClr val="FFFFFF"/>
              </a:solidFill>
              <a:latin typeface="Montserrat"/>
              <a:ea typeface="Montserrat"/>
              <a:cs typeface="Montserrat"/>
              <a:sym typeface="Montserrat"/>
            </a:endParaRPr>
          </a:p>
          <a:p>
            <a:pPr indent="0" lvl="0" marL="0" marR="0" rtl="0" algn="l">
              <a:lnSpc>
                <a:spcPct val="140031"/>
              </a:lnSpc>
              <a:spcBef>
                <a:spcPts val="0"/>
              </a:spcBef>
              <a:spcAft>
                <a:spcPts val="0"/>
              </a:spcAft>
              <a:buNone/>
            </a:pPr>
            <a:r>
              <a:t/>
            </a:r>
            <a:endParaRPr b="0" i="0" sz="3797" u="none" cap="none" strike="noStrike">
              <a:solidFill>
                <a:srgbClr val="FFFFFF"/>
              </a:solidFill>
              <a:latin typeface="Montserrat"/>
              <a:ea typeface="Montserrat"/>
              <a:cs typeface="Montserrat"/>
              <a:sym typeface="Montserrat"/>
            </a:endParaRPr>
          </a:p>
        </p:txBody>
      </p:sp>
      <p:pic>
        <p:nvPicPr>
          <p:cNvPr id="200" name="Google Shape;200;p12"/>
          <p:cNvPicPr preferRelativeResize="0"/>
          <p:nvPr/>
        </p:nvPicPr>
        <p:blipFill rotWithShape="1">
          <a:blip r:embed="rId4">
            <a:alphaModFix/>
          </a:blip>
          <a:srcRect b="0" l="0" r="0" t="0"/>
          <a:stretch/>
        </p:blipFill>
        <p:spPr>
          <a:xfrm>
            <a:off x="275017" y="234144"/>
            <a:ext cx="753683" cy="794556"/>
          </a:xfrm>
          <a:prstGeom prst="rect">
            <a:avLst/>
          </a:prstGeom>
          <a:noFill/>
          <a:ln>
            <a:noFill/>
          </a:ln>
        </p:spPr>
      </p:pic>
      <p:pic>
        <p:nvPicPr>
          <p:cNvPr id="201" name="Google Shape;201;p12"/>
          <p:cNvPicPr preferRelativeResize="0"/>
          <p:nvPr/>
        </p:nvPicPr>
        <p:blipFill rotWithShape="1">
          <a:blip r:embed="rId5">
            <a:alphaModFix/>
          </a:blip>
          <a:srcRect b="0" l="0" r="0" t="0"/>
          <a:stretch/>
        </p:blipFill>
        <p:spPr>
          <a:xfrm>
            <a:off x="10978005" y="2464417"/>
            <a:ext cx="1692009" cy="1692009"/>
          </a:xfrm>
          <a:prstGeom prst="rect">
            <a:avLst/>
          </a:prstGeom>
          <a:noFill/>
          <a:ln>
            <a:noFill/>
          </a:ln>
        </p:spPr>
      </p:pic>
      <p:pic>
        <p:nvPicPr>
          <p:cNvPr id="202" name="Google Shape;202;p12"/>
          <p:cNvPicPr preferRelativeResize="0"/>
          <p:nvPr/>
        </p:nvPicPr>
        <p:blipFill rotWithShape="1">
          <a:blip r:embed="rId6">
            <a:alphaModFix/>
          </a:blip>
          <a:srcRect b="0" l="0" r="0" t="0"/>
          <a:stretch/>
        </p:blipFill>
        <p:spPr>
          <a:xfrm>
            <a:off x="12944908" y="5143500"/>
            <a:ext cx="1766932" cy="1766932"/>
          </a:xfrm>
          <a:prstGeom prst="rect">
            <a:avLst/>
          </a:prstGeom>
          <a:noFill/>
          <a:ln>
            <a:noFill/>
          </a:ln>
        </p:spPr>
      </p:pic>
      <p:pic>
        <p:nvPicPr>
          <p:cNvPr id="203" name="Google Shape;203;p12"/>
          <p:cNvPicPr preferRelativeResize="0"/>
          <p:nvPr/>
        </p:nvPicPr>
        <p:blipFill rotWithShape="1">
          <a:blip r:embed="rId7">
            <a:alphaModFix/>
          </a:blip>
          <a:srcRect b="0" l="0" r="0" t="0"/>
          <a:stretch/>
        </p:blipFill>
        <p:spPr>
          <a:xfrm>
            <a:off x="10532275" y="8723134"/>
            <a:ext cx="4825266" cy="1070332"/>
          </a:xfrm>
          <a:prstGeom prst="rect">
            <a:avLst/>
          </a:prstGeom>
          <a:noFill/>
          <a:ln>
            <a:noFill/>
          </a:ln>
        </p:spPr>
      </p:pic>
      <p:sp>
        <p:nvSpPr>
          <p:cNvPr id="204" name="Google Shape;204;p12"/>
          <p:cNvSpPr txBox="1"/>
          <p:nvPr/>
        </p:nvSpPr>
        <p:spPr>
          <a:xfrm>
            <a:off x="3668010" y="679047"/>
            <a:ext cx="14619990" cy="1275384"/>
          </a:xfrm>
          <a:prstGeom prst="rect">
            <a:avLst/>
          </a:prstGeom>
          <a:noFill/>
          <a:ln>
            <a:noFill/>
          </a:ln>
        </p:spPr>
        <p:txBody>
          <a:bodyPr anchorCtr="0" anchor="t" bIns="0" lIns="0" spcFirstLastPara="1" rIns="0" wrap="square" tIns="0">
            <a:spAutoFit/>
          </a:bodyPr>
          <a:lstStyle/>
          <a:p>
            <a:pPr indent="0" lvl="0" marL="0" marR="0" rtl="0" algn="l">
              <a:lnSpc>
                <a:spcPct val="110019"/>
              </a:lnSpc>
              <a:spcBef>
                <a:spcPts val="0"/>
              </a:spcBef>
              <a:spcAft>
                <a:spcPts val="0"/>
              </a:spcAft>
              <a:buNone/>
            </a:pPr>
            <a:r>
              <a:rPr b="0" i="0" lang="en-US" sz="4571" u="none" cap="none" strike="noStrike">
                <a:solidFill>
                  <a:srgbClr val="FFFFFF"/>
                </a:solidFill>
                <a:latin typeface="Montserrat SemiBold"/>
                <a:ea typeface="Montserrat SemiBold"/>
                <a:cs typeface="Montserrat SemiBold"/>
                <a:sym typeface="Montserrat SemiBold"/>
              </a:rPr>
              <a:t>Implementation details like platforms, IDE,Database</a:t>
            </a:r>
            <a:endParaRPr/>
          </a:p>
        </p:txBody>
      </p:sp>
      <p:sp>
        <p:nvSpPr>
          <p:cNvPr id="205" name="Google Shape;205;p12"/>
          <p:cNvSpPr txBox="1"/>
          <p:nvPr/>
        </p:nvSpPr>
        <p:spPr>
          <a:xfrm>
            <a:off x="1284420" y="434255"/>
            <a:ext cx="2744220" cy="3562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100" u="none" cap="none" strike="noStrike">
                <a:solidFill>
                  <a:srgbClr val="FFFFFF"/>
                </a:solidFill>
                <a:latin typeface="Montserrat"/>
                <a:ea typeface="Montserrat"/>
                <a:cs typeface="Montserrat"/>
                <a:sym typeface="Montserrat"/>
              </a:rPr>
              <a:t>HEALTHCARE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13"/>
          <p:cNvPicPr preferRelativeResize="0"/>
          <p:nvPr/>
        </p:nvPicPr>
        <p:blipFill rotWithShape="1">
          <a:blip r:embed="rId3">
            <a:alphaModFix/>
          </a:blip>
          <a:srcRect b="0" l="0" r="0" t="0"/>
          <a:stretch/>
        </p:blipFill>
        <p:spPr>
          <a:xfrm>
            <a:off x="0" y="0"/>
            <a:ext cx="18288000" cy="10274531"/>
          </a:xfrm>
          <a:prstGeom prst="rect">
            <a:avLst/>
          </a:prstGeom>
          <a:noFill/>
          <a:ln>
            <a:noFill/>
          </a:ln>
        </p:spPr>
      </p:pic>
      <p:pic>
        <p:nvPicPr>
          <p:cNvPr id="211" name="Google Shape;211;p13"/>
          <p:cNvPicPr preferRelativeResize="0"/>
          <p:nvPr/>
        </p:nvPicPr>
        <p:blipFill rotWithShape="1">
          <a:blip r:embed="rId4">
            <a:alphaModFix/>
          </a:blip>
          <a:srcRect b="0" l="0" r="0" t="0"/>
          <a:stretch/>
        </p:blipFill>
        <p:spPr>
          <a:xfrm rot="-5491404">
            <a:off x="-4290126" y="-1884957"/>
            <a:ext cx="14044446" cy="14044446"/>
          </a:xfrm>
          <a:prstGeom prst="rect">
            <a:avLst/>
          </a:prstGeom>
          <a:noFill/>
          <a:ln>
            <a:noFill/>
          </a:ln>
        </p:spPr>
      </p:pic>
      <p:pic>
        <p:nvPicPr>
          <p:cNvPr id="212" name="Google Shape;212;p13"/>
          <p:cNvPicPr preferRelativeResize="0"/>
          <p:nvPr/>
        </p:nvPicPr>
        <p:blipFill rotWithShape="1">
          <a:blip r:embed="rId5">
            <a:alphaModFix/>
          </a:blip>
          <a:srcRect b="9256" l="0" r="0" t="0"/>
          <a:stretch/>
        </p:blipFill>
        <p:spPr>
          <a:xfrm>
            <a:off x="1586241" y="2085285"/>
            <a:ext cx="15389989" cy="6103960"/>
          </a:xfrm>
          <a:prstGeom prst="rect">
            <a:avLst/>
          </a:prstGeom>
          <a:noFill/>
          <a:ln>
            <a:noFill/>
          </a:ln>
        </p:spPr>
      </p:pic>
      <p:pic>
        <p:nvPicPr>
          <p:cNvPr id="213" name="Google Shape;213;p13"/>
          <p:cNvPicPr preferRelativeResize="0"/>
          <p:nvPr/>
        </p:nvPicPr>
        <p:blipFill rotWithShape="1">
          <a:blip r:embed="rId6">
            <a:alphaModFix/>
          </a:blip>
          <a:srcRect b="11837" l="11361" r="177" t="0"/>
          <a:stretch/>
        </p:blipFill>
        <p:spPr>
          <a:xfrm>
            <a:off x="13858156" y="4383304"/>
            <a:ext cx="4099901" cy="5525570"/>
          </a:xfrm>
          <a:prstGeom prst="rect">
            <a:avLst/>
          </a:prstGeom>
          <a:noFill/>
          <a:ln>
            <a:noFill/>
          </a:ln>
        </p:spPr>
      </p:pic>
      <p:sp>
        <p:nvSpPr>
          <p:cNvPr id="214" name="Google Shape;214;p13"/>
          <p:cNvSpPr txBox="1"/>
          <p:nvPr/>
        </p:nvSpPr>
        <p:spPr>
          <a:xfrm>
            <a:off x="6104164" y="996488"/>
            <a:ext cx="7668724" cy="565196"/>
          </a:xfrm>
          <a:prstGeom prst="rect">
            <a:avLst/>
          </a:prstGeom>
          <a:noFill/>
          <a:ln>
            <a:noFill/>
          </a:ln>
        </p:spPr>
        <p:txBody>
          <a:bodyPr anchorCtr="0" anchor="t" bIns="0" lIns="0" spcFirstLastPara="1" rIns="0" wrap="square" tIns="0">
            <a:spAutoFit/>
          </a:bodyPr>
          <a:lstStyle/>
          <a:p>
            <a:pPr indent="0" lvl="0" marL="0" marR="0" rtl="0" algn="ctr">
              <a:lnSpc>
                <a:spcPct val="109992"/>
              </a:lnSpc>
              <a:spcBef>
                <a:spcPts val="0"/>
              </a:spcBef>
              <a:spcAft>
                <a:spcPts val="0"/>
              </a:spcAft>
              <a:buNone/>
            </a:pPr>
            <a:r>
              <a:rPr b="0" i="0" lang="en-US" sz="4003" u="none" cap="none" strike="noStrike">
                <a:solidFill>
                  <a:srgbClr val="FFFFFF"/>
                </a:solidFill>
                <a:latin typeface="Montserrat SemiBold"/>
                <a:ea typeface="Montserrat SemiBold"/>
                <a:cs typeface="Montserrat SemiBold"/>
                <a:sym typeface="Montserrat SemiBold"/>
              </a:rPr>
              <a:t>Sample Homepage Design</a:t>
            </a:r>
            <a:endParaRPr/>
          </a:p>
        </p:txBody>
      </p:sp>
      <p:sp>
        <p:nvSpPr>
          <p:cNvPr id="215" name="Google Shape;215;p13"/>
          <p:cNvSpPr/>
          <p:nvPr/>
        </p:nvSpPr>
        <p:spPr>
          <a:xfrm>
            <a:off x="108172" y="47389"/>
            <a:ext cx="1841056" cy="1841049"/>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14"/>
          <p:cNvPicPr preferRelativeResize="0"/>
          <p:nvPr/>
        </p:nvPicPr>
        <p:blipFill rotWithShape="1">
          <a:blip r:embed="rId3">
            <a:alphaModFix/>
          </a:blip>
          <a:srcRect b="0" l="0" r="0" t="0"/>
          <a:stretch/>
        </p:blipFill>
        <p:spPr>
          <a:xfrm>
            <a:off x="0" y="0"/>
            <a:ext cx="18288000" cy="10274531"/>
          </a:xfrm>
          <a:prstGeom prst="rect">
            <a:avLst/>
          </a:prstGeom>
          <a:noFill/>
          <a:ln>
            <a:noFill/>
          </a:ln>
        </p:spPr>
      </p:pic>
      <p:pic>
        <p:nvPicPr>
          <p:cNvPr id="221" name="Google Shape;221;p14"/>
          <p:cNvPicPr preferRelativeResize="0"/>
          <p:nvPr/>
        </p:nvPicPr>
        <p:blipFill rotWithShape="1">
          <a:blip r:embed="rId4">
            <a:alphaModFix/>
          </a:blip>
          <a:srcRect b="0" l="0" r="0" t="0"/>
          <a:stretch/>
        </p:blipFill>
        <p:spPr>
          <a:xfrm rot="-5491404">
            <a:off x="-4290126" y="-1884957"/>
            <a:ext cx="14044446" cy="14044446"/>
          </a:xfrm>
          <a:prstGeom prst="rect">
            <a:avLst/>
          </a:prstGeom>
          <a:noFill/>
          <a:ln>
            <a:noFill/>
          </a:ln>
        </p:spPr>
      </p:pic>
      <p:sp>
        <p:nvSpPr>
          <p:cNvPr id="222" name="Google Shape;222;p14"/>
          <p:cNvSpPr txBox="1"/>
          <p:nvPr/>
        </p:nvSpPr>
        <p:spPr>
          <a:xfrm>
            <a:off x="5215090" y="996488"/>
            <a:ext cx="7168282" cy="565196"/>
          </a:xfrm>
          <a:prstGeom prst="rect">
            <a:avLst/>
          </a:prstGeom>
          <a:noFill/>
          <a:ln>
            <a:noFill/>
          </a:ln>
        </p:spPr>
        <p:txBody>
          <a:bodyPr anchorCtr="0" anchor="t" bIns="0" lIns="0" spcFirstLastPara="1" rIns="0" wrap="square" tIns="0">
            <a:spAutoFit/>
          </a:bodyPr>
          <a:lstStyle/>
          <a:p>
            <a:pPr indent="0" lvl="0" marL="0" marR="0" rtl="0" algn="ctr">
              <a:lnSpc>
                <a:spcPct val="109992"/>
              </a:lnSpc>
              <a:spcBef>
                <a:spcPts val="0"/>
              </a:spcBef>
              <a:spcAft>
                <a:spcPts val="0"/>
              </a:spcAft>
              <a:buNone/>
            </a:pPr>
            <a:r>
              <a:rPr b="0" i="0" lang="en-US" sz="4003" u="none" cap="none" strike="noStrike">
                <a:solidFill>
                  <a:srgbClr val="FFFFFF"/>
                </a:solidFill>
                <a:latin typeface="Montserrat SemiBold"/>
                <a:ea typeface="Montserrat SemiBold"/>
                <a:cs typeface="Montserrat SemiBold"/>
                <a:sym typeface="Montserrat SemiBold"/>
              </a:rPr>
              <a:t>Sample Page Design</a:t>
            </a:r>
            <a:endParaRPr/>
          </a:p>
        </p:txBody>
      </p:sp>
      <p:pic>
        <p:nvPicPr>
          <p:cNvPr id="223" name="Google Shape;223;p14"/>
          <p:cNvPicPr preferRelativeResize="0"/>
          <p:nvPr/>
        </p:nvPicPr>
        <p:blipFill rotWithShape="1">
          <a:blip r:embed="rId5">
            <a:alphaModFix/>
          </a:blip>
          <a:srcRect b="0" l="0" r="0" t="0"/>
          <a:stretch/>
        </p:blipFill>
        <p:spPr>
          <a:xfrm>
            <a:off x="3512266" y="1793828"/>
            <a:ext cx="11526020" cy="7929737"/>
          </a:xfrm>
          <a:prstGeom prst="rect">
            <a:avLst/>
          </a:prstGeom>
          <a:noFill/>
          <a:ln>
            <a:noFill/>
          </a:ln>
        </p:spPr>
      </p:pic>
      <p:sp>
        <p:nvSpPr>
          <p:cNvPr id="224" name="Google Shape;224;p14"/>
          <p:cNvSpPr/>
          <p:nvPr/>
        </p:nvSpPr>
        <p:spPr>
          <a:xfrm>
            <a:off x="127222" y="108176"/>
            <a:ext cx="1841056" cy="1841049"/>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15"/>
          <p:cNvPicPr preferRelativeResize="0"/>
          <p:nvPr/>
        </p:nvPicPr>
        <p:blipFill rotWithShape="1">
          <a:blip r:embed="rId3">
            <a:alphaModFix/>
          </a:blip>
          <a:srcRect b="0" l="0" r="0" t="0"/>
          <a:stretch/>
        </p:blipFill>
        <p:spPr>
          <a:xfrm>
            <a:off x="-32369" y="0"/>
            <a:ext cx="18288000" cy="10274531"/>
          </a:xfrm>
          <a:prstGeom prst="rect">
            <a:avLst/>
          </a:prstGeom>
          <a:noFill/>
          <a:ln>
            <a:noFill/>
          </a:ln>
        </p:spPr>
      </p:pic>
      <p:pic>
        <p:nvPicPr>
          <p:cNvPr id="230" name="Google Shape;230;p15"/>
          <p:cNvPicPr preferRelativeResize="0"/>
          <p:nvPr/>
        </p:nvPicPr>
        <p:blipFill rotWithShape="1">
          <a:blip r:embed="rId4">
            <a:alphaModFix/>
          </a:blip>
          <a:srcRect b="0" l="0" r="0" t="0"/>
          <a:stretch/>
        </p:blipFill>
        <p:spPr>
          <a:xfrm>
            <a:off x="16824278" y="9459943"/>
            <a:ext cx="556788" cy="556788"/>
          </a:xfrm>
          <a:prstGeom prst="rect">
            <a:avLst/>
          </a:prstGeom>
          <a:noFill/>
          <a:ln>
            <a:noFill/>
          </a:ln>
        </p:spPr>
      </p:pic>
      <p:sp>
        <p:nvSpPr>
          <p:cNvPr id="231" name="Google Shape;231;p15"/>
          <p:cNvSpPr txBox="1"/>
          <p:nvPr/>
        </p:nvSpPr>
        <p:spPr>
          <a:xfrm>
            <a:off x="4441374" y="1742228"/>
            <a:ext cx="9340515" cy="66953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5018" u="none" cap="none" strike="noStrike">
                <a:solidFill>
                  <a:srgbClr val="FFFFFF"/>
                </a:solidFill>
                <a:latin typeface="Montserrat SemiBold"/>
                <a:ea typeface="Montserrat SemiBold"/>
                <a:cs typeface="Montserrat SemiBold"/>
                <a:sym typeface="Montserrat SemiBold"/>
              </a:rPr>
              <a:t>        Task Assignment</a:t>
            </a:r>
            <a:endParaRPr/>
          </a:p>
        </p:txBody>
      </p:sp>
      <p:sp>
        <p:nvSpPr>
          <p:cNvPr id="232" name="Google Shape;232;p15"/>
          <p:cNvSpPr txBox="1"/>
          <p:nvPr/>
        </p:nvSpPr>
        <p:spPr>
          <a:xfrm>
            <a:off x="14536066" y="9565934"/>
            <a:ext cx="1911164"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FFFFFF"/>
                </a:solidFill>
                <a:latin typeface="Montserrat"/>
                <a:ea typeface="Montserrat"/>
                <a:cs typeface="Montserrat"/>
                <a:sym typeface="Montserrat"/>
              </a:rPr>
              <a:t>Next Page</a:t>
            </a:r>
            <a:endParaRPr/>
          </a:p>
        </p:txBody>
      </p:sp>
      <p:sp>
        <p:nvSpPr>
          <p:cNvPr id="233" name="Google Shape;233;p15"/>
          <p:cNvSpPr txBox="1"/>
          <p:nvPr/>
        </p:nvSpPr>
        <p:spPr>
          <a:xfrm>
            <a:off x="3945163" y="2925229"/>
            <a:ext cx="2931266" cy="888162"/>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0" i="0" lang="en-US" sz="5247" u="none" cap="none" strike="noStrike">
                <a:solidFill>
                  <a:srgbClr val="000000"/>
                </a:solidFill>
                <a:latin typeface="Open Sans Light"/>
                <a:ea typeface="Open Sans Light"/>
                <a:cs typeface="Open Sans Light"/>
                <a:sym typeface="Open Sans Light"/>
              </a:rPr>
              <a:t>Front End</a:t>
            </a:r>
            <a:endParaRPr/>
          </a:p>
        </p:txBody>
      </p:sp>
      <p:sp>
        <p:nvSpPr>
          <p:cNvPr id="234" name="Google Shape;234;p15"/>
          <p:cNvSpPr txBox="1"/>
          <p:nvPr/>
        </p:nvSpPr>
        <p:spPr>
          <a:xfrm>
            <a:off x="12411587" y="2925229"/>
            <a:ext cx="2740603" cy="888162"/>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0" i="0" lang="en-US" sz="5247" u="none" cap="none" strike="noStrike">
                <a:solidFill>
                  <a:srgbClr val="000000"/>
                </a:solidFill>
                <a:latin typeface="Open Sans Light"/>
                <a:ea typeface="Open Sans Light"/>
                <a:cs typeface="Open Sans Light"/>
                <a:sym typeface="Open Sans Light"/>
              </a:rPr>
              <a:t>Back End</a:t>
            </a:r>
            <a:endParaRPr/>
          </a:p>
        </p:txBody>
      </p:sp>
      <p:sp>
        <p:nvSpPr>
          <p:cNvPr id="235" name="Google Shape;235;p15"/>
          <p:cNvSpPr txBox="1"/>
          <p:nvPr/>
        </p:nvSpPr>
        <p:spPr>
          <a:xfrm>
            <a:off x="1008642" y="3794341"/>
            <a:ext cx="9187694" cy="5025375"/>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4082" u="none" cap="none" strike="noStrike">
                <a:solidFill>
                  <a:srgbClr val="000000"/>
                </a:solidFill>
                <a:latin typeface="Open Sans Light"/>
                <a:ea typeface="Open Sans Light"/>
                <a:cs typeface="Open Sans Light"/>
                <a:sym typeface="Open Sans Light"/>
              </a:rPr>
              <a:t>Tasks: </a:t>
            </a:r>
            <a:endParaRPr/>
          </a:p>
          <a:p>
            <a:pPr indent="0" lvl="0" marL="0" marR="0" rtl="0" algn="l">
              <a:lnSpc>
                <a:spcPct val="140004"/>
              </a:lnSpc>
              <a:spcBef>
                <a:spcPts val="0"/>
              </a:spcBef>
              <a:spcAft>
                <a:spcPts val="0"/>
              </a:spcAft>
              <a:buNone/>
            </a:pPr>
            <a:r>
              <a:rPr b="0" i="0" lang="en-US" sz="4082" u="none" cap="none" strike="noStrike">
                <a:solidFill>
                  <a:srgbClr val="000000"/>
                </a:solidFill>
                <a:latin typeface="Open Sans Light"/>
                <a:ea typeface="Open Sans Light"/>
                <a:cs typeface="Open Sans Light"/>
                <a:sym typeface="Open Sans Light"/>
              </a:rPr>
              <a:t>Homepage- Ephram</a:t>
            </a:r>
            <a:endParaRPr/>
          </a:p>
          <a:p>
            <a:pPr indent="0" lvl="0" marL="0" marR="0" rtl="0" algn="l">
              <a:lnSpc>
                <a:spcPct val="140004"/>
              </a:lnSpc>
              <a:spcBef>
                <a:spcPts val="0"/>
              </a:spcBef>
              <a:spcAft>
                <a:spcPts val="0"/>
              </a:spcAft>
              <a:buNone/>
            </a:pPr>
            <a:r>
              <a:rPr b="0" i="0" lang="en-US" sz="4082" u="none" cap="none" strike="noStrike">
                <a:solidFill>
                  <a:srgbClr val="000000"/>
                </a:solidFill>
                <a:latin typeface="Open Sans Light"/>
                <a:ea typeface="Open Sans Light"/>
                <a:cs typeface="Open Sans Light"/>
                <a:sym typeface="Open Sans Light"/>
              </a:rPr>
              <a:t>User login &amp; Registration- Abhijith</a:t>
            </a:r>
            <a:endParaRPr/>
          </a:p>
          <a:p>
            <a:pPr indent="0" lvl="0" marL="0" marR="0" rtl="0" algn="l">
              <a:lnSpc>
                <a:spcPct val="140004"/>
              </a:lnSpc>
              <a:spcBef>
                <a:spcPts val="0"/>
              </a:spcBef>
              <a:spcAft>
                <a:spcPts val="0"/>
              </a:spcAft>
              <a:buNone/>
            </a:pPr>
            <a:r>
              <a:rPr b="0" i="0" lang="en-US" sz="4082" u="none" cap="none" strike="noStrike">
                <a:solidFill>
                  <a:srgbClr val="000000"/>
                </a:solidFill>
                <a:latin typeface="Open Sans Light"/>
                <a:ea typeface="Open Sans Light"/>
                <a:cs typeface="Open Sans Light"/>
                <a:sym typeface="Open Sans Light"/>
              </a:rPr>
              <a:t>Dashboard-Abhijith and Ephram</a:t>
            </a:r>
            <a:endParaRPr/>
          </a:p>
          <a:p>
            <a:pPr indent="0" lvl="0" marL="0" marR="0" rtl="0" algn="l">
              <a:lnSpc>
                <a:spcPct val="140004"/>
              </a:lnSpc>
              <a:spcBef>
                <a:spcPts val="0"/>
              </a:spcBef>
              <a:spcAft>
                <a:spcPts val="0"/>
              </a:spcAft>
              <a:buNone/>
            </a:pPr>
            <a:r>
              <a:rPr b="0" i="0" lang="en-US" sz="4082" u="none" cap="none" strike="noStrike">
                <a:solidFill>
                  <a:srgbClr val="000000"/>
                </a:solidFill>
                <a:latin typeface="Open Sans Light"/>
                <a:ea typeface="Open Sans Light"/>
                <a:cs typeface="Open Sans Light"/>
                <a:sym typeface="Open Sans Light"/>
              </a:rPr>
              <a:t>Document adding feature - Abhijith</a:t>
            </a:r>
            <a:endParaRPr/>
          </a:p>
          <a:p>
            <a:pPr indent="0" lvl="0" marL="0" marR="0" rtl="0" algn="l">
              <a:lnSpc>
                <a:spcPct val="140004"/>
              </a:lnSpc>
              <a:spcBef>
                <a:spcPts val="0"/>
              </a:spcBef>
              <a:spcAft>
                <a:spcPts val="0"/>
              </a:spcAft>
              <a:buNone/>
            </a:pPr>
            <a:r>
              <a:rPr b="0" i="0" lang="en-US" sz="4082" u="none" cap="none" strike="noStrike">
                <a:solidFill>
                  <a:srgbClr val="000000"/>
                </a:solidFill>
                <a:latin typeface="Open Sans Light"/>
                <a:ea typeface="Open Sans Light"/>
                <a:cs typeface="Open Sans Light"/>
                <a:sym typeface="Open Sans Light"/>
              </a:rPr>
              <a:t>Symptoms checker- Abhijith</a:t>
            </a:r>
            <a:endParaRPr/>
          </a:p>
          <a:p>
            <a:pPr indent="0" lvl="0" marL="0" marR="0" rtl="0" algn="l">
              <a:lnSpc>
                <a:spcPct val="140004"/>
              </a:lnSpc>
              <a:spcBef>
                <a:spcPts val="0"/>
              </a:spcBef>
              <a:spcAft>
                <a:spcPts val="0"/>
              </a:spcAft>
              <a:buNone/>
            </a:pPr>
            <a:r>
              <a:rPr b="0" i="0" lang="en-US" sz="4082" u="none" cap="none" strike="noStrike">
                <a:solidFill>
                  <a:srgbClr val="000000"/>
                </a:solidFill>
                <a:latin typeface="Open Sans Light"/>
                <a:ea typeface="Open Sans Light"/>
                <a:cs typeface="Open Sans Light"/>
                <a:sym typeface="Open Sans Light"/>
              </a:rPr>
              <a:t>Disease Predictor- Anand and Ephram</a:t>
            </a:r>
            <a:endParaRPr/>
          </a:p>
        </p:txBody>
      </p:sp>
      <p:sp>
        <p:nvSpPr>
          <p:cNvPr id="236" name="Google Shape;236;p15"/>
          <p:cNvSpPr txBox="1"/>
          <p:nvPr/>
        </p:nvSpPr>
        <p:spPr>
          <a:xfrm>
            <a:off x="10541305" y="3644899"/>
            <a:ext cx="6086226" cy="5613401"/>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0" i="0" lang="en-US" sz="3975" u="none" cap="none" strike="noStrike">
                <a:solidFill>
                  <a:srgbClr val="000000"/>
                </a:solidFill>
                <a:latin typeface="Open Sans Light"/>
                <a:ea typeface="Open Sans Light"/>
                <a:cs typeface="Open Sans Light"/>
                <a:sym typeface="Open Sans Light"/>
              </a:rPr>
              <a:t>Tasks</a:t>
            </a:r>
            <a:endParaRPr/>
          </a:p>
          <a:p>
            <a:pPr indent="0" lvl="0" marL="0" marR="0" rtl="0" algn="l">
              <a:lnSpc>
                <a:spcPct val="140025"/>
              </a:lnSpc>
              <a:spcBef>
                <a:spcPts val="0"/>
              </a:spcBef>
              <a:spcAft>
                <a:spcPts val="0"/>
              </a:spcAft>
              <a:buNone/>
            </a:pPr>
            <a:r>
              <a:rPr b="0" i="0" lang="en-US" sz="3975" u="none" cap="none" strike="noStrike">
                <a:solidFill>
                  <a:srgbClr val="000000"/>
                </a:solidFill>
                <a:latin typeface="Open Sans Light"/>
                <a:ea typeface="Open Sans Light"/>
                <a:cs typeface="Open Sans Light"/>
                <a:sym typeface="Open Sans Light"/>
              </a:rPr>
              <a:t>Back end for:</a:t>
            </a:r>
            <a:endParaRPr/>
          </a:p>
          <a:p>
            <a:pPr indent="0" lvl="0" marL="0" marR="0" rtl="0" algn="l">
              <a:lnSpc>
                <a:spcPct val="140025"/>
              </a:lnSpc>
              <a:spcBef>
                <a:spcPts val="0"/>
              </a:spcBef>
              <a:spcAft>
                <a:spcPts val="0"/>
              </a:spcAft>
              <a:buNone/>
            </a:pPr>
            <a:r>
              <a:rPr b="0" i="0" lang="en-US" sz="3975" u="none" cap="none" strike="noStrike">
                <a:solidFill>
                  <a:srgbClr val="000000"/>
                </a:solidFill>
                <a:latin typeface="Open Sans Light"/>
                <a:ea typeface="Open Sans Light"/>
                <a:cs typeface="Open Sans Light"/>
                <a:sym typeface="Open Sans Light"/>
              </a:rPr>
              <a:t>Login details- Anand</a:t>
            </a:r>
            <a:endParaRPr/>
          </a:p>
          <a:p>
            <a:pPr indent="0" lvl="0" marL="0" marR="0" rtl="0" algn="l">
              <a:lnSpc>
                <a:spcPct val="140025"/>
              </a:lnSpc>
              <a:spcBef>
                <a:spcPts val="0"/>
              </a:spcBef>
              <a:spcAft>
                <a:spcPts val="0"/>
              </a:spcAft>
              <a:buNone/>
            </a:pPr>
            <a:r>
              <a:rPr b="0" i="0" lang="en-US" sz="3975" u="none" cap="none" strike="noStrike">
                <a:solidFill>
                  <a:srgbClr val="000000"/>
                </a:solidFill>
                <a:latin typeface="Open Sans Light"/>
                <a:ea typeface="Open Sans Light"/>
                <a:cs typeface="Open Sans Light"/>
                <a:sym typeface="Open Sans Light"/>
              </a:rPr>
              <a:t>Registration details- Devu Medical documents-Anand Health statistics- Devu</a:t>
            </a:r>
            <a:endParaRPr/>
          </a:p>
          <a:p>
            <a:pPr indent="0" lvl="0" marL="0" marR="0" rtl="0" algn="l">
              <a:lnSpc>
                <a:spcPct val="140025"/>
              </a:lnSpc>
              <a:spcBef>
                <a:spcPts val="0"/>
              </a:spcBef>
              <a:spcAft>
                <a:spcPts val="0"/>
              </a:spcAft>
              <a:buNone/>
            </a:pPr>
            <a:r>
              <a:rPr b="0" i="0" lang="en-US" sz="3975" u="none" cap="none" strike="noStrike">
                <a:solidFill>
                  <a:srgbClr val="000000"/>
                </a:solidFill>
                <a:latin typeface="Open Sans Light"/>
                <a:ea typeface="Open Sans Light"/>
                <a:cs typeface="Open Sans Light"/>
                <a:sym typeface="Open Sans Light"/>
              </a:rPr>
              <a:t>Disease Predictor- Ananad </a:t>
            </a:r>
            <a:endParaRPr/>
          </a:p>
          <a:p>
            <a:pPr indent="0" lvl="0" marL="0" marR="0" rtl="0" algn="l">
              <a:lnSpc>
                <a:spcPct val="140025"/>
              </a:lnSpc>
              <a:spcBef>
                <a:spcPts val="0"/>
              </a:spcBef>
              <a:spcAft>
                <a:spcPts val="0"/>
              </a:spcAft>
              <a:buNone/>
            </a:pPr>
            <a:r>
              <a:rPr b="0" i="0" lang="en-US" sz="3975" u="none" cap="none" strike="noStrike">
                <a:solidFill>
                  <a:srgbClr val="000000"/>
                </a:solidFill>
                <a:latin typeface="Open Sans Light"/>
                <a:ea typeface="Open Sans Light"/>
                <a:cs typeface="Open Sans Light"/>
                <a:sym typeface="Open Sans Light"/>
              </a:rPr>
              <a:t>Symptoms Checker- Devu</a:t>
            </a:r>
            <a:endParaRPr/>
          </a:p>
        </p:txBody>
      </p:sp>
      <p:sp>
        <p:nvSpPr>
          <p:cNvPr id="237" name="Google Shape;237;p15"/>
          <p:cNvSpPr/>
          <p:nvPr/>
        </p:nvSpPr>
        <p:spPr>
          <a:xfrm>
            <a:off x="108172" y="108176"/>
            <a:ext cx="1841056" cy="1841049"/>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16"/>
          <p:cNvPicPr preferRelativeResize="0"/>
          <p:nvPr/>
        </p:nvPicPr>
        <p:blipFill rotWithShape="1">
          <a:blip r:embed="rId3">
            <a:alphaModFix/>
          </a:blip>
          <a:srcRect b="0" l="0" r="0" t="0"/>
          <a:stretch/>
        </p:blipFill>
        <p:spPr>
          <a:xfrm>
            <a:off x="0" y="0"/>
            <a:ext cx="18288000" cy="10274531"/>
          </a:xfrm>
          <a:prstGeom prst="rect">
            <a:avLst/>
          </a:prstGeom>
          <a:noFill/>
          <a:ln>
            <a:noFill/>
          </a:ln>
        </p:spPr>
      </p:pic>
      <p:pic>
        <p:nvPicPr>
          <p:cNvPr id="243" name="Google Shape;243;p16"/>
          <p:cNvPicPr preferRelativeResize="0"/>
          <p:nvPr/>
        </p:nvPicPr>
        <p:blipFill rotWithShape="1">
          <a:blip r:embed="rId4">
            <a:alphaModFix/>
          </a:blip>
          <a:srcRect b="0" l="0" r="0" t="0"/>
          <a:stretch/>
        </p:blipFill>
        <p:spPr>
          <a:xfrm>
            <a:off x="2756665" y="1175111"/>
            <a:ext cx="12774671" cy="9031692"/>
          </a:xfrm>
          <a:prstGeom prst="rect">
            <a:avLst/>
          </a:prstGeom>
          <a:noFill/>
          <a:ln>
            <a:noFill/>
          </a:ln>
        </p:spPr>
      </p:pic>
      <p:sp>
        <p:nvSpPr>
          <p:cNvPr id="244" name="Google Shape;244;p16"/>
          <p:cNvSpPr txBox="1"/>
          <p:nvPr/>
        </p:nvSpPr>
        <p:spPr>
          <a:xfrm>
            <a:off x="314424" y="38100"/>
            <a:ext cx="17659153" cy="1097641"/>
          </a:xfrm>
          <a:prstGeom prst="rect">
            <a:avLst/>
          </a:prstGeom>
          <a:noFill/>
          <a:ln>
            <a:noFill/>
          </a:ln>
        </p:spPr>
        <p:txBody>
          <a:bodyPr anchorCtr="0" anchor="t" bIns="0" lIns="0" spcFirstLastPara="1" rIns="0" wrap="square" tIns="0">
            <a:spAutoFit/>
          </a:bodyPr>
          <a:lstStyle/>
          <a:p>
            <a:pPr indent="0" lvl="0" marL="0" marR="0" rtl="0" algn="ctr">
              <a:lnSpc>
                <a:spcPct val="110005"/>
              </a:lnSpc>
              <a:spcBef>
                <a:spcPts val="0"/>
              </a:spcBef>
              <a:spcAft>
                <a:spcPts val="0"/>
              </a:spcAft>
              <a:buNone/>
            </a:pPr>
            <a:r>
              <a:rPr b="0" i="0" lang="en-US" sz="3928" u="none" cap="none" strike="noStrike">
                <a:solidFill>
                  <a:srgbClr val="FFFFFF"/>
                </a:solidFill>
                <a:latin typeface="Montserrat SemiBold"/>
                <a:ea typeface="Montserrat SemiBold"/>
                <a:cs typeface="Montserrat SemiBold"/>
                <a:sym typeface="Montserrat SemiBold"/>
              </a:rPr>
              <a:t>Project Schedule with a Gant chart and main responsibilities of each members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17"/>
          <p:cNvPicPr preferRelativeResize="0"/>
          <p:nvPr/>
        </p:nvPicPr>
        <p:blipFill rotWithShape="1">
          <a:blip r:embed="rId3">
            <a:alphaModFix/>
          </a:blip>
          <a:srcRect b="0" l="0" r="0" t="0"/>
          <a:stretch/>
        </p:blipFill>
        <p:spPr>
          <a:xfrm>
            <a:off x="0" y="0"/>
            <a:ext cx="18288000" cy="10274531"/>
          </a:xfrm>
          <a:prstGeom prst="rect">
            <a:avLst/>
          </a:prstGeom>
          <a:noFill/>
          <a:ln>
            <a:noFill/>
          </a:ln>
        </p:spPr>
      </p:pic>
      <p:sp>
        <p:nvSpPr>
          <p:cNvPr id="250" name="Google Shape;250;p17"/>
          <p:cNvSpPr txBox="1"/>
          <p:nvPr/>
        </p:nvSpPr>
        <p:spPr>
          <a:xfrm>
            <a:off x="2238344" y="1908981"/>
            <a:ext cx="14128935" cy="117287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4504" u="none" cap="none" strike="noStrike">
                <a:solidFill>
                  <a:srgbClr val="FFFFFF"/>
                </a:solidFill>
                <a:latin typeface="Montserrat SemiBold"/>
                <a:ea typeface="Montserrat SemiBold"/>
                <a:cs typeface="Montserrat SemiBold"/>
                <a:sym typeface="Montserrat SemiBold"/>
              </a:rPr>
              <a:t>      References/ literature study of existing</a:t>
            </a:r>
            <a:endParaRPr/>
          </a:p>
          <a:p>
            <a:pPr indent="0" lvl="0" marL="0" marR="0" rtl="0" algn="l">
              <a:lnSpc>
                <a:spcPct val="100000"/>
              </a:lnSpc>
              <a:spcBef>
                <a:spcPts val="0"/>
              </a:spcBef>
              <a:spcAft>
                <a:spcPts val="0"/>
              </a:spcAft>
              <a:buNone/>
            </a:pPr>
            <a:r>
              <a:rPr b="0" i="0" lang="en-US" sz="4504" u="none" cap="none" strike="noStrike">
                <a:solidFill>
                  <a:srgbClr val="FFFFFF"/>
                </a:solidFill>
                <a:latin typeface="Montserrat SemiBold"/>
                <a:ea typeface="Montserrat SemiBold"/>
                <a:cs typeface="Montserrat SemiBold"/>
                <a:sym typeface="Montserrat SemiBold"/>
              </a:rPr>
              <a:t>            system under the chosen area.</a:t>
            </a:r>
            <a:endParaRPr/>
          </a:p>
        </p:txBody>
      </p:sp>
      <p:pic>
        <p:nvPicPr>
          <p:cNvPr id="251" name="Google Shape;251;p17"/>
          <p:cNvPicPr preferRelativeResize="0"/>
          <p:nvPr/>
        </p:nvPicPr>
        <p:blipFill rotWithShape="1">
          <a:blip r:embed="rId4">
            <a:alphaModFix/>
          </a:blip>
          <a:srcRect b="0" l="0" r="0" t="0"/>
          <a:stretch/>
        </p:blipFill>
        <p:spPr>
          <a:xfrm>
            <a:off x="16702512" y="8701512"/>
            <a:ext cx="556788" cy="556788"/>
          </a:xfrm>
          <a:prstGeom prst="rect">
            <a:avLst/>
          </a:prstGeom>
          <a:noFill/>
          <a:ln>
            <a:noFill/>
          </a:ln>
        </p:spPr>
      </p:pic>
      <p:sp>
        <p:nvSpPr>
          <p:cNvPr id="252" name="Google Shape;252;p17"/>
          <p:cNvSpPr txBox="1"/>
          <p:nvPr/>
        </p:nvSpPr>
        <p:spPr>
          <a:xfrm>
            <a:off x="14456116" y="8807054"/>
            <a:ext cx="1911164"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FFFFFF"/>
                </a:solidFill>
                <a:latin typeface="Montserrat"/>
                <a:ea typeface="Montserrat"/>
                <a:cs typeface="Montserrat"/>
                <a:sym typeface="Montserrat"/>
              </a:rPr>
              <a:t>Next Page</a:t>
            </a:r>
            <a:endParaRPr/>
          </a:p>
        </p:txBody>
      </p:sp>
      <p:sp>
        <p:nvSpPr>
          <p:cNvPr id="253" name="Google Shape;253;p17"/>
          <p:cNvSpPr txBox="1"/>
          <p:nvPr/>
        </p:nvSpPr>
        <p:spPr>
          <a:xfrm>
            <a:off x="1028700" y="4593117"/>
            <a:ext cx="15795578" cy="3355332"/>
          </a:xfrm>
          <a:prstGeom prst="rect">
            <a:avLst/>
          </a:prstGeom>
          <a:noFill/>
          <a:ln>
            <a:noFill/>
          </a:ln>
        </p:spPr>
        <p:txBody>
          <a:bodyPr anchorCtr="0" anchor="t" bIns="0" lIns="0" spcFirstLastPara="1" rIns="0" wrap="square" tIns="0">
            <a:spAutoFit/>
          </a:bodyPr>
          <a:lstStyle/>
          <a:p>
            <a:pPr indent="-515496" lvl="1" marL="1030991" marR="0" rtl="0" algn="ctr">
              <a:lnSpc>
                <a:spcPct val="140000"/>
              </a:lnSpc>
              <a:spcBef>
                <a:spcPts val="0"/>
              </a:spcBef>
              <a:spcAft>
                <a:spcPts val="0"/>
              </a:spcAft>
              <a:buClr>
                <a:srgbClr val="000000"/>
              </a:buClr>
              <a:buSzPts val="4775"/>
              <a:buFont typeface="Arial"/>
              <a:buChar char="•"/>
            </a:pPr>
            <a:r>
              <a:rPr b="0" i="0" lang="en-US" sz="4775" u="none" cap="none" strike="noStrike">
                <a:solidFill>
                  <a:srgbClr val="000000"/>
                </a:solidFill>
                <a:latin typeface="Open Sans Light"/>
                <a:ea typeface="Open Sans Light"/>
                <a:cs typeface="Open Sans Light"/>
                <a:sym typeface="Open Sans Light"/>
              </a:rPr>
              <a:t>https://www.webmd.com/</a:t>
            </a:r>
            <a:endParaRPr/>
          </a:p>
          <a:p>
            <a:pPr indent="-515496" lvl="1" marL="1030991" marR="0" rtl="0" algn="ctr">
              <a:lnSpc>
                <a:spcPct val="140000"/>
              </a:lnSpc>
              <a:spcBef>
                <a:spcPts val="0"/>
              </a:spcBef>
              <a:spcAft>
                <a:spcPts val="0"/>
              </a:spcAft>
              <a:buClr>
                <a:srgbClr val="000000"/>
              </a:buClr>
              <a:buSzPts val="4775"/>
              <a:buFont typeface="Arial"/>
              <a:buChar char="•"/>
            </a:pPr>
            <a:r>
              <a:rPr b="0" i="0" lang="en-US" sz="4775" u="none" cap="none" strike="noStrike">
                <a:solidFill>
                  <a:srgbClr val="000000"/>
                </a:solidFill>
                <a:latin typeface="Open Sans Light"/>
                <a:ea typeface="Open Sans Light"/>
                <a:cs typeface="Open Sans Light"/>
                <a:sym typeface="Open Sans Light"/>
              </a:rPr>
              <a:t>https://www.mayoclinic.org/</a:t>
            </a:r>
            <a:endParaRPr/>
          </a:p>
          <a:p>
            <a:pPr indent="-515496" lvl="1" marL="1030991" marR="0" rtl="0" algn="ctr">
              <a:lnSpc>
                <a:spcPct val="140000"/>
              </a:lnSpc>
              <a:spcBef>
                <a:spcPts val="0"/>
              </a:spcBef>
              <a:spcAft>
                <a:spcPts val="0"/>
              </a:spcAft>
              <a:buClr>
                <a:srgbClr val="000000"/>
              </a:buClr>
              <a:buSzPts val="4775"/>
              <a:buFont typeface="Arial"/>
              <a:buChar char="•"/>
            </a:pPr>
            <a:r>
              <a:rPr b="0" i="0" lang="en-US" sz="4775" u="none" cap="none" strike="noStrike">
                <a:solidFill>
                  <a:srgbClr val="000000"/>
                </a:solidFill>
                <a:latin typeface="Open Sans Light"/>
                <a:ea typeface="Open Sans Light"/>
                <a:cs typeface="Open Sans Light"/>
                <a:sym typeface="Open Sans Light"/>
              </a:rPr>
              <a:t>https://www.everydayhealth.com/</a:t>
            </a:r>
            <a:endParaRPr/>
          </a:p>
          <a:p>
            <a:pPr indent="-515496" lvl="1" marL="1030991" marR="0" rtl="0" algn="ctr">
              <a:lnSpc>
                <a:spcPct val="140000"/>
              </a:lnSpc>
              <a:spcBef>
                <a:spcPts val="0"/>
              </a:spcBef>
              <a:spcAft>
                <a:spcPts val="0"/>
              </a:spcAft>
              <a:buClr>
                <a:srgbClr val="000000"/>
              </a:buClr>
              <a:buSzPts val="4775"/>
              <a:buFont typeface="Arial"/>
              <a:buChar char="•"/>
            </a:pPr>
            <a:r>
              <a:rPr b="0" i="0" lang="en-US" sz="4775" u="none" cap="none" strike="noStrike">
                <a:solidFill>
                  <a:srgbClr val="000000"/>
                </a:solidFill>
                <a:latin typeface="Open Sans Light"/>
                <a:ea typeface="Open Sans Light"/>
                <a:cs typeface="Open Sans Light"/>
                <a:sym typeface="Open Sans Light"/>
              </a:rPr>
              <a:t>https://www.healthline.com/</a:t>
            </a:r>
            <a:endParaRPr/>
          </a:p>
        </p:txBody>
      </p:sp>
      <p:sp>
        <p:nvSpPr>
          <p:cNvPr id="254" name="Google Shape;254;p17"/>
          <p:cNvSpPr/>
          <p:nvPr/>
        </p:nvSpPr>
        <p:spPr>
          <a:xfrm>
            <a:off x="108172" y="108176"/>
            <a:ext cx="1841056" cy="1841049"/>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18"/>
          <p:cNvPicPr preferRelativeResize="0"/>
          <p:nvPr/>
        </p:nvPicPr>
        <p:blipFill rotWithShape="1">
          <a:blip r:embed="rId3">
            <a:alphaModFix/>
          </a:blip>
          <a:srcRect b="0" l="0" r="0" t="0"/>
          <a:stretch/>
        </p:blipFill>
        <p:spPr>
          <a:xfrm>
            <a:off x="0" y="0"/>
            <a:ext cx="18288000" cy="10274531"/>
          </a:xfrm>
          <a:prstGeom prst="rect">
            <a:avLst/>
          </a:prstGeom>
          <a:noFill/>
          <a:ln>
            <a:noFill/>
          </a:ln>
        </p:spPr>
      </p:pic>
      <p:pic>
        <p:nvPicPr>
          <p:cNvPr id="260" name="Google Shape;260;p18"/>
          <p:cNvPicPr preferRelativeResize="0"/>
          <p:nvPr/>
        </p:nvPicPr>
        <p:blipFill rotWithShape="1">
          <a:blip r:embed="rId4">
            <a:alphaModFix/>
          </a:blip>
          <a:srcRect b="0" l="0" r="0" t="0"/>
          <a:stretch/>
        </p:blipFill>
        <p:spPr>
          <a:xfrm>
            <a:off x="17357417" y="9258300"/>
            <a:ext cx="556788" cy="556788"/>
          </a:xfrm>
          <a:prstGeom prst="rect">
            <a:avLst/>
          </a:prstGeom>
          <a:noFill/>
          <a:ln>
            <a:noFill/>
          </a:ln>
        </p:spPr>
      </p:pic>
      <p:sp>
        <p:nvSpPr>
          <p:cNvPr id="261" name="Google Shape;261;p18"/>
          <p:cNvSpPr/>
          <p:nvPr/>
        </p:nvSpPr>
        <p:spPr>
          <a:xfrm>
            <a:off x="311007" y="376392"/>
            <a:ext cx="1841056" cy="1841049"/>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txBox="1"/>
          <p:nvPr/>
        </p:nvSpPr>
        <p:spPr>
          <a:xfrm>
            <a:off x="2639917" y="4462167"/>
            <a:ext cx="12028630" cy="910096"/>
          </a:xfrm>
          <a:prstGeom prst="rect">
            <a:avLst/>
          </a:prstGeom>
          <a:noFill/>
          <a:ln>
            <a:noFill/>
          </a:ln>
        </p:spPr>
        <p:txBody>
          <a:bodyPr anchorCtr="0" anchor="t" bIns="0" lIns="0" spcFirstLastPara="1" rIns="0" wrap="square" tIns="0">
            <a:spAutoFit/>
          </a:bodyPr>
          <a:lstStyle/>
          <a:p>
            <a:pPr indent="0" lvl="0" marL="0" marR="0" rtl="0" algn="l">
              <a:lnSpc>
                <a:spcPct val="109998"/>
              </a:lnSpc>
              <a:spcBef>
                <a:spcPts val="0"/>
              </a:spcBef>
              <a:spcAft>
                <a:spcPts val="0"/>
              </a:spcAft>
              <a:buNone/>
            </a:pPr>
            <a:r>
              <a:rPr b="0" i="0" lang="en-US" sz="6411" u="none" cap="none" strike="noStrike">
                <a:solidFill>
                  <a:srgbClr val="FFFFFF"/>
                </a:solidFill>
                <a:latin typeface="Montserrat SemiBold"/>
                <a:ea typeface="Montserrat SemiBold"/>
                <a:cs typeface="Montserrat SemiBold"/>
                <a:sym typeface="Montserrat SemiBold"/>
              </a:rPr>
              <a:t>                   Thankyou</a:t>
            </a:r>
            <a:endParaRPr/>
          </a:p>
        </p:txBody>
      </p:sp>
      <p:sp>
        <p:nvSpPr>
          <p:cNvPr id="263" name="Google Shape;263;p18"/>
          <p:cNvSpPr txBox="1"/>
          <p:nvPr/>
        </p:nvSpPr>
        <p:spPr>
          <a:xfrm>
            <a:off x="15119084" y="9364291"/>
            <a:ext cx="1911164"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FFFFFF"/>
                </a:solidFill>
                <a:latin typeface="Montserrat"/>
                <a:ea typeface="Montserrat"/>
                <a:cs typeface="Montserrat"/>
                <a:sym typeface="Montserrat"/>
              </a:rPr>
              <a:t>Next Page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2"/>
          <p:cNvPicPr preferRelativeResize="0"/>
          <p:nvPr/>
        </p:nvPicPr>
        <p:blipFill rotWithShape="1">
          <a:blip r:embed="rId3">
            <a:alphaModFix/>
          </a:blip>
          <a:srcRect b="0" l="0" r="0" t="0"/>
          <a:stretch/>
        </p:blipFill>
        <p:spPr>
          <a:xfrm>
            <a:off x="0" y="0"/>
            <a:ext cx="18288000" cy="10274531"/>
          </a:xfrm>
          <a:prstGeom prst="rect">
            <a:avLst/>
          </a:prstGeom>
          <a:noFill/>
          <a:ln>
            <a:noFill/>
          </a:ln>
        </p:spPr>
      </p:pic>
      <p:pic>
        <p:nvPicPr>
          <p:cNvPr id="97" name="Google Shape;97;p2"/>
          <p:cNvPicPr preferRelativeResize="0"/>
          <p:nvPr/>
        </p:nvPicPr>
        <p:blipFill rotWithShape="1">
          <a:blip r:embed="rId4">
            <a:alphaModFix/>
          </a:blip>
          <a:srcRect b="0" l="0" r="0" t="0"/>
          <a:stretch/>
        </p:blipFill>
        <p:spPr>
          <a:xfrm>
            <a:off x="17357417" y="9258300"/>
            <a:ext cx="556788" cy="556788"/>
          </a:xfrm>
          <a:prstGeom prst="rect">
            <a:avLst/>
          </a:prstGeom>
          <a:noFill/>
          <a:ln>
            <a:noFill/>
          </a:ln>
        </p:spPr>
      </p:pic>
      <p:sp>
        <p:nvSpPr>
          <p:cNvPr id="98" name="Google Shape;98;p2"/>
          <p:cNvSpPr/>
          <p:nvPr/>
        </p:nvSpPr>
        <p:spPr>
          <a:xfrm>
            <a:off x="311007" y="376392"/>
            <a:ext cx="1841056" cy="1841049"/>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txBox="1"/>
          <p:nvPr/>
        </p:nvSpPr>
        <p:spPr>
          <a:xfrm>
            <a:off x="794590" y="4165067"/>
            <a:ext cx="16698900" cy="3981600"/>
          </a:xfrm>
          <a:prstGeom prst="rect">
            <a:avLst/>
          </a:prstGeom>
          <a:noFill/>
          <a:ln>
            <a:noFill/>
          </a:ln>
        </p:spPr>
        <p:txBody>
          <a:bodyPr anchorCtr="0" anchor="t" bIns="0" lIns="0" spcFirstLastPara="1" rIns="0" wrap="square" tIns="0">
            <a:spAutoFit/>
          </a:bodyPr>
          <a:lstStyle/>
          <a:p>
            <a:pPr indent="0" lvl="0" marL="0" marR="0" rtl="0" algn="l">
              <a:lnSpc>
                <a:spcPct val="140024"/>
              </a:lnSpc>
              <a:spcBef>
                <a:spcPts val="0"/>
              </a:spcBef>
              <a:spcAft>
                <a:spcPts val="0"/>
              </a:spcAft>
              <a:buNone/>
            </a:pPr>
            <a:r>
              <a:rPr b="0" i="0" lang="en-US" sz="3233" u="none" cap="none" strike="noStrike">
                <a:solidFill>
                  <a:srgbClr val="FFFFFF"/>
                </a:solidFill>
                <a:latin typeface="Montserrat"/>
                <a:ea typeface="Montserrat"/>
                <a:cs typeface="Montserrat"/>
                <a:sym typeface="Montserrat"/>
              </a:rPr>
              <a:t>Most people may not be able to visit doctors or clinics every time they become sick or show any symptoms.They might also not be able to track their health and avail prolonged care. Healthica provides a variety of economical services from keeping track of medical prescription to understanding your physical and mental health.</a:t>
            </a:r>
            <a:endParaRPr/>
          </a:p>
          <a:p>
            <a:pPr indent="0" lvl="0" marL="0" marR="0" rtl="0" algn="l">
              <a:lnSpc>
                <a:spcPct val="140024"/>
              </a:lnSpc>
              <a:spcBef>
                <a:spcPts val="0"/>
              </a:spcBef>
              <a:spcAft>
                <a:spcPts val="0"/>
              </a:spcAft>
              <a:buNone/>
            </a:pPr>
            <a:r>
              <a:t/>
            </a:r>
            <a:endParaRPr b="0" i="0" sz="3233" u="none" cap="none" strike="noStrike">
              <a:solidFill>
                <a:srgbClr val="FFFFFF"/>
              </a:solidFill>
              <a:latin typeface="Montserrat"/>
              <a:ea typeface="Montserrat"/>
              <a:cs typeface="Montserrat"/>
              <a:sym typeface="Montserrat"/>
            </a:endParaRPr>
          </a:p>
        </p:txBody>
      </p:sp>
      <p:sp>
        <p:nvSpPr>
          <p:cNvPr id="100" name="Google Shape;100;p2"/>
          <p:cNvSpPr txBox="1"/>
          <p:nvPr/>
        </p:nvSpPr>
        <p:spPr>
          <a:xfrm>
            <a:off x="5085445" y="2740369"/>
            <a:ext cx="9819587" cy="567448"/>
          </a:xfrm>
          <a:prstGeom prst="rect">
            <a:avLst/>
          </a:prstGeom>
          <a:noFill/>
          <a:ln>
            <a:noFill/>
          </a:ln>
        </p:spPr>
        <p:txBody>
          <a:bodyPr anchorCtr="0" anchor="t" bIns="0" lIns="0" spcFirstLastPara="1" rIns="0" wrap="square" tIns="0">
            <a:spAutoFit/>
          </a:bodyPr>
          <a:lstStyle/>
          <a:p>
            <a:pPr indent="0" lvl="0" marL="0" marR="0" rtl="0" algn="l">
              <a:lnSpc>
                <a:spcPct val="110002"/>
              </a:lnSpc>
              <a:spcBef>
                <a:spcPts val="0"/>
              </a:spcBef>
              <a:spcAft>
                <a:spcPts val="0"/>
              </a:spcAft>
              <a:buNone/>
            </a:pPr>
            <a:r>
              <a:rPr b="0" i="0" lang="en-US" sz="4009" u="none" cap="none" strike="noStrike">
                <a:solidFill>
                  <a:srgbClr val="FFFFFF"/>
                </a:solidFill>
                <a:latin typeface="Montserrat SemiBold"/>
                <a:ea typeface="Montserrat SemiBold"/>
                <a:cs typeface="Montserrat SemiBold"/>
                <a:sym typeface="Montserrat SemiBold"/>
              </a:rPr>
              <a:t>     Problem Statement</a:t>
            </a:r>
            <a:endParaRPr/>
          </a:p>
        </p:txBody>
      </p:sp>
      <p:sp>
        <p:nvSpPr>
          <p:cNvPr id="101" name="Google Shape;101;p2"/>
          <p:cNvSpPr txBox="1"/>
          <p:nvPr/>
        </p:nvSpPr>
        <p:spPr>
          <a:xfrm>
            <a:off x="15119084" y="9364291"/>
            <a:ext cx="1911164"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FFFFFF"/>
                </a:solidFill>
                <a:latin typeface="Montserrat"/>
                <a:ea typeface="Montserrat"/>
                <a:cs typeface="Montserrat"/>
                <a:sym typeface="Montserrat"/>
              </a:rPr>
              <a:t>Next Page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3"/>
          <p:cNvPicPr preferRelativeResize="0"/>
          <p:nvPr/>
        </p:nvPicPr>
        <p:blipFill rotWithShape="1">
          <a:blip r:embed="rId3">
            <a:alphaModFix/>
          </a:blip>
          <a:srcRect b="0" l="0" r="0" t="0"/>
          <a:stretch/>
        </p:blipFill>
        <p:spPr>
          <a:xfrm>
            <a:off x="0" y="0"/>
            <a:ext cx="18288000" cy="10274531"/>
          </a:xfrm>
          <a:prstGeom prst="rect">
            <a:avLst/>
          </a:prstGeom>
          <a:noFill/>
          <a:ln>
            <a:noFill/>
          </a:ln>
        </p:spPr>
      </p:pic>
      <p:pic>
        <p:nvPicPr>
          <p:cNvPr id="107" name="Google Shape;107;p3"/>
          <p:cNvPicPr preferRelativeResize="0"/>
          <p:nvPr/>
        </p:nvPicPr>
        <p:blipFill rotWithShape="1">
          <a:blip r:embed="rId4">
            <a:alphaModFix/>
          </a:blip>
          <a:srcRect b="0" l="0" r="0" t="0"/>
          <a:stretch/>
        </p:blipFill>
        <p:spPr>
          <a:xfrm>
            <a:off x="4443759" y="4200587"/>
            <a:ext cx="10157400" cy="5057713"/>
          </a:xfrm>
          <a:prstGeom prst="rect">
            <a:avLst/>
          </a:prstGeom>
          <a:noFill/>
          <a:ln>
            <a:noFill/>
          </a:ln>
        </p:spPr>
      </p:pic>
      <p:sp>
        <p:nvSpPr>
          <p:cNvPr id="108" name="Google Shape;108;p3"/>
          <p:cNvSpPr txBox="1"/>
          <p:nvPr/>
        </p:nvSpPr>
        <p:spPr>
          <a:xfrm>
            <a:off x="3647124" y="443056"/>
            <a:ext cx="12100979" cy="585644"/>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4407" u="none" cap="none" strike="noStrike">
                <a:solidFill>
                  <a:srgbClr val="FFFFFF"/>
                </a:solidFill>
                <a:latin typeface="Montserrat SemiBold"/>
                <a:ea typeface="Montserrat SemiBold"/>
                <a:cs typeface="Montserrat SemiBold"/>
                <a:sym typeface="Montserrat SemiBold"/>
              </a:rPr>
              <a:t>Agile Software Approach We Used:</a:t>
            </a:r>
            <a:endParaRPr/>
          </a:p>
        </p:txBody>
      </p:sp>
      <p:sp>
        <p:nvSpPr>
          <p:cNvPr id="109" name="Google Shape;109;p3"/>
          <p:cNvSpPr txBox="1"/>
          <p:nvPr/>
        </p:nvSpPr>
        <p:spPr>
          <a:xfrm>
            <a:off x="1533110" y="2189441"/>
            <a:ext cx="14214993" cy="180817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436" u="none" cap="none" strike="noStrike">
                <a:solidFill>
                  <a:srgbClr val="FFFFFF"/>
                </a:solidFill>
                <a:latin typeface="Open Sans Light"/>
                <a:ea typeface="Open Sans Light"/>
                <a:cs typeface="Open Sans Light"/>
                <a:sym typeface="Open Sans Light"/>
              </a:rPr>
              <a:t>Such Health Apps should be quickly made available in the market</a:t>
            </a:r>
            <a:endParaRPr/>
          </a:p>
          <a:p>
            <a:pPr indent="-371016" lvl="1" marL="742031" marR="0" rtl="0" algn="l">
              <a:lnSpc>
                <a:spcPct val="140017"/>
              </a:lnSpc>
              <a:spcBef>
                <a:spcPts val="0"/>
              </a:spcBef>
              <a:spcAft>
                <a:spcPts val="0"/>
              </a:spcAft>
              <a:buClr>
                <a:srgbClr val="FFFFFF"/>
              </a:buClr>
              <a:buSzPts val="3436"/>
              <a:buFont typeface="Arial"/>
              <a:buChar char="•"/>
            </a:pPr>
            <a:r>
              <a:rPr b="0" i="0" lang="en-US" sz="3436" u="none" cap="none" strike="noStrike">
                <a:solidFill>
                  <a:srgbClr val="FFFFFF"/>
                </a:solidFill>
                <a:latin typeface="Open Sans Light"/>
                <a:ea typeface="Open Sans Light"/>
                <a:cs typeface="Open Sans Light"/>
                <a:sym typeface="Open Sans Light"/>
              </a:rPr>
              <a:t>Using this approach can give a product within the first few sprints</a:t>
            </a:r>
            <a:endParaRPr/>
          </a:p>
          <a:p>
            <a:pPr indent="-371016" lvl="1" marL="742031" marR="0" rtl="0" algn="l">
              <a:lnSpc>
                <a:spcPct val="140017"/>
              </a:lnSpc>
              <a:spcBef>
                <a:spcPts val="0"/>
              </a:spcBef>
              <a:spcAft>
                <a:spcPts val="0"/>
              </a:spcAft>
              <a:buClr>
                <a:srgbClr val="FFFFFF"/>
              </a:buClr>
              <a:buSzPts val="3436"/>
              <a:buFont typeface="Arial"/>
              <a:buChar char="•"/>
            </a:pPr>
            <a:r>
              <a:rPr b="0" i="0" lang="en-US" sz="3436" u="none" cap="none" strike="noStrike">
                <a:solidFill>
                  <a:srgbClr val="FFFFFF"/>
                </a:solidFill>
                <a:latin typeface="Open Sans Light"/>
                <a:ea typeface="Open Sans Light"/>
                <a:cs typeface="Open Sans Light"/>
                <a:sym typeface="Open Sans Light"/>
              </a:rPr>
              <a:t>More Features and feedbacks can be added and incoprated</a:t>
            </a:r>
            <a:endParaRPr/>
          </a:p>
        </p:txBody>
      </p:sp>
      <p:sp>
        <p:nvSpPr>
          <p:cNvPr id="110" name="Google Shape;110;p3"/>
          <p:cNvSpPr/>
          <p:nvPr/>
        </p:nvSpPr>
        <p:spPr>
          <a:xfrm>
            <a:off x="108172" y="114803"/>
            <a:ext cx="1841056" cy="1841049"/>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4"/>
          <p:cNvPicPr preferRelativeResize="0"/>
          <p:nvPr/>
        </p:nvPicPr>
        <p:blipFill rotWithShape="1">
          <a:blip r:embed="rId3">
            <a:alphaModFix/>
          </a:blip>
          <a:srcRect b="0" l="0" r="0" t="0"/>
          <a:stretch/>
        </p:blipFill>
        <p:spPr>
          <a:xfrm>
            <a:off x="0" y="0"/>
            <a:ext cx="18288000" cy="10274531"/>
          </a:xfrm>
          <a:prstGeom prst="rect">
            <a:avLst/>
          </a:prstGeom>
          <a:noFill/>
          <a:ln>
            <a:noFill/>
          </a:ln>
        </p:spPr>
      </p:pic>
      <p:sp>
        <p:nvSpPr>
          <p:cNvPr id="116" name="Google Shape;116;p4"/>
          <p:cNvSpPr txBox="1"/>
          <p:nvPr/>
        </p:nvSpPr>
        <p:spPr>
          <a:xfrm>
            <a:off x="175154" y="4334130"/>
            <a:ext cx="3843699" cy="1704465"/>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4407" u="none" cap="none" strike="noStrike">
                <a:solidFill>
                  <a:srgbClr val="FFFFFF"/>
                </a:solidFill>
                <a:latin typeface="Montserrat SemiBold"/>
                <a:ea typeface="Montserrat SemiBold"/>
                <a:cs typeface="Montserrat SemiBold"/>
                <a:sym typeface="Montserrat SemiBold"/>
              </a:rPr>
              <a:t>DATAFLOW DIAGRAM -LEVEL 0</a:t>
            </a:r>
            <a:endParaRPr/>
          </a:p>
        </p:txBody>
      </p:sp>
      <p:pic>
        <p:nvPicPr>
          <p:cNvPr id="117" name="Google Shape;117;p4"/>
          <p:cNvPicPr preferRelativeResize="0"/>
          <p:nvPr/>
        </p:nvPicPr>
        <p:blipFill rotWithShape="1">
          <a:blip r:embed="rId4">
            <a:alphaModFix/>
          </a:blip>
          <a:srcRect b="0" l="0" r="0" t="0"/>
          <a:stretch/>
        </p:blipFill>
        <p:spPr>
          <a:xfrm>
            <a:off x="3755424" y="0"/>
            <a:ext cx="14532576" cy="10274531"/>
          </a:xfrm>
          <a:prstGeom prst="rect">
            <a:avLst/>
          </a:prstGeom>
          <a:noFill/>
          <a:ln>
            <a:noFill/>
          </a:ln>
        </p:spPr>
      </p:pic>
      <p:sp>
        <p:nvSpPr>
          <p:cNvPr id="118" name="Google Shape;118;p4"/>
          <p:cNvSpPr/>
          <p:nvPr/>
        </p:nvSpPr>
        <p:spPr>
          <a:xfrm>
            <a:off x="108172" y="108176"/>
            <a:ext cx="1841056" cy="1841049"/>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5"/>
          <p:cNvPicPr preferRelativeResize="0"/>
          <p:nvPr/>
        </p:nvPicPr>
        <p:blipFill rotWithShape="1">
          <a:blip r:embed="rId3">
            <a:alphaModFix/>
          </a:blip>
          <a:srcRect b="0" l="0" r="0" t="0"/>
          <a:stretch/>
        </p:blipFill>
        <p:spPr>
          <a:xfrm>
            <a:off x="0" y="0"/>
            <a:ext cx="18288000" cy="10274531"/>
          </a:xfrm>
          <a:prstGeom prst="rect">
            <a:avLst/>
          </a:prstGeom>
          <a:noFill/>
          <a:ln>
            <a:noFill/>
          </a:ln>
        </p:spPr>
      </p:pic>
      <p:pic>
        <p:nvPicPr>
          <p:cNvPr id="124" name="Google Shape;124;p5"/>
          <p:cNvPicPr preferRelativeResize="0"/>
          <p:nvPr/>
        </p:nvPicPr>
        <p:blipFill rotWithShape="1">
          <a:blip r:embed="rId4">
            <a:alphaModFix/>
          </a:blip>
          <a:srcRect b="0" l="0" r="0" t="0"/>
          <a:stretch/>
        </p:blipFill>
        <p:spPr>
          <a:xfrm>
            <a:off x="3737788" y="0"/>
            <a:ext cx="14550212" cy="10287000"/>
          </a:xfrm>
          <a:prstGeom prst="rect">
            <a:avLst/>
          </a:prstGeom>
          <a:noFill/>
          <a:ln>
            <a:noFill/>
          </a:ln>
        </p:spPr>
      </p:pic>
      <p:sp>
        <p:nvSpPr>
          <p:cNvPr id="125" name="Google Shape;125;p5"/>
          <p:cNvSpPr txBox="1"/>
          <p:nvPr/>
        </p:nvSpPr>
        <p:spPr>
          <a:xfrm>
            <a:off x="219101" y="4334130"/>
            <a:ext cx="3843699" cy="1704465"/>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4407" u="none" cap="none" strike="noStrike">
                <a:solidFill>
                  <a:srgbClr val="FFFFFF"/>
                </a:solidFill>
                <a:latin typeface="Montserrat SemiBold"/>
                <a:ea typeface="Montserrat SemiBold"/>
                <a:cs typeface="Montserrat SemiBold"/>
                <a:sym typeface="Montserrat SemiBold"/>
              </a:rPr>
              <a:t>DATAFLOW DIAGRAM -LEVEL 1</a:t>
            </a:r>
            <a:endParaRPr/>
          </a:p>
        </p:txBody>
      </p:sp>
      <p:sp>
        <p:nvSpPr>
          <p:cNvPr id="126" name="Google Shape;126;p5"/>
          <p:cNvSpPr/>
          <p:nvPr/>
        </p:nvSpPr>
        <p:spPr>
          <a:xfrm>
            <a:off x="108172" y="108176"/>
            <a:ext cx="1841056" cy="1841049"/>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6"/>
          <p:cNvPicPr preferRelativeResize="0"/>
          <p:nvPr/>
        </p:nvPicPr>
        <p:blipFill rotWithShape="1">
          <a:blip r:embed="rId3">
            <a:alphaModFix/>
          </a:blip>
          <a:srcRect b="0" l="0" r="0" t="0"/>
          <a:stretch/>
        </p:blipFill>
        <p:spPr>
          <a:xfrm>
            <a:off x="0" y="0"/>
            <a:ext cx="18288000" cy="10274531"/>
          </a:xfrm>
          <a:prstGeom prst="rect">
            <a:avLst/>
          </a:prstGeom>
          <a:noFill/>
          <a:ln>
            <a:noFill/>
          </a:ln>
        </p:spPr>
      </p:pic>
      <p:pic>
        <p:nvPicPr>
          <p:cNvPr id="132" name="Google Shape;132;p6"/>
          <p:cNvPicPr preferRelativeResize="0"/>
          <p:nvPr/>
        </p:nvPicPr>
        <p:blipFill rotWithShape="1">
          <a:blip r:embed="rId4">
            <a:alphaModFix/>
          </a:blip>
          <a:srcRect b="0" l="0" r="0" t="0"/>
          <a:stretch/>
        </p:blipFill>
        <p:spPr>
          <a:xfrm>
            <a:off x="3755424" y="0"/>
            <a:ext cx="14532576" cy="10274531"/>
          </a:xfrm>
          <a:prstGeom prst="rect">
            <a:avLst/>
          </a:prstGeom>
          <a:noFill/>
          <a:ln>
            <a:noFill/>
          </a:ln>
        </p:spPr>
      </p:pic>
      <p:sp>
        <p:nvSpPr>
          <p:cNvPr id="133" name="Google Shape;133;p6"/>
          <p:cNvSpPr txBox="1"/>
          <p:nvPr/>
        </p:nvSpPr>
        <p:spPr>
          <a:xfrm>
            <a:off x="-1656748" y="5213465"/>
            <a:ext cx="7403742" cy="53000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977" u="none" cap="none" strike="noStrike">
                <a:solidFill>
                  <a:srgbClr val="FFFFFF"/>
                </a:solidFill>
                <a:latin typeface="Montserrat SemiBold"/>
                <a:ea typeface="Montserrat SemiBold"/>
                <a:cs typeface="Montserrat SemiBold"/>
                <a:sym typeface="Montserrat SemiBold"/>
              </a:rPr>
              <a:t>             ER  DIAGRAM</a:t>
            </a:r>
            <a:endParaRPr/>
          </a:p>
        </p:txBody>
      </p:sp>
      <p:sp>
        <p:nvSpPr>
          <p:cNvPr id="134" name="Google Shape;134;p6"/>
          <p:cNvSpPr/>
          <p:nvPr/>
        </p:nvSpPr>
        <p:spPr>
          <a:xfrm>
            <a:off x="0" y="0"/>
            <a:ext cx="1841056" cy="1841049"/>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7"/>
          <p:cNvPicPr preferRelativeResize="0"/>
          <p:nvPr/>
        </p:nvPicPr>
        <p:blipFill rotWithShape="1">
          <a:blip r:embed="rId3">
            <a:alphaModFix/>
          </a:blip>
          <a:srcRect b="0" l="0" r="0" t="0"/>
          <a:stretch/>
        </p:blipFill>
        <p:spPr>
          <a:xfrm>
            <a:off x="0" y="0"/>
            <a:ext cx="18288000" cy="10274531"/>
          </a:xfrm>
          <a:prstGeom prst="rect">
            <a:avLst/>
          </a:prstGeom>
          <a:noFill/>
          <a:ln>
            <a:noFill/>
          </a:ln>
        </p:spPr>
      </p:pic>
      <p:pic>
        <p:nvPicPr>
          <p:cNvPr id="140" name="Google Shape;140;p7"/>
          <p:cNvPicPr preferRelativeResize="0"/>
          <p:nvPr/>
        </p:nvPicPr>
        <p:blipFill rotWithShape="1">
          <a:blip r:embed="rId4">
            <a:alphaModFix/>
          </a:blip>
          <a:srcRect b="0" l="0" r="0" t="0"/>
          <a:stretch/>
        </p:blipFill>
        <p:spPr>
          <a:xfrm>
            <a:off x="2876362" y="1028700"/>
            <a:ext cx="12535277" cy="8862441"/>
          </a:xfrm>
          <a:prstGeom prst="rect">
            <a:avLst/>
          </a:prstGeom>
          <a:noFill/>
          <a:ln>
            <a:noFill/>
          </a:ln>
        </p:spPr>
      </p:pic>
      <p:sp>
        <p:nvSpPr>
          <p:cNvPr id="141" name="Google Shape;141;p7"/>
          <p:cNvSpPr txBox="1"/>
          <p:nvPr/>
        </p:nvSpPr>
        <p:spPr>
          <a:xfrm>
            <a:off x="5914132" y="321882"/>
            <a:ext cx="6459736" cy="56388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4200" u="none" cap="none" strike="noStrike">
                <a:solidFill>
                  <a:srgbClr val="FFFFFF"/>
                </a:solidFill>
                <a:latin typeface="Montserrat SemiBold"/>
                <a:ea typeface="Montserrat SemiBold"/>
                <a:cs typeface="Montserrat SemiBold"/>
                <a:sym typeface="Montserrat SemiBold"/>
              </a:rPr>
              <a:t>      BLOCK DIAGRAM</a:t>
            </a:r>
            <a:endParaRPr/>
          </a:p>
        </p:txBody>
      </p:sp>
      <p:sp>
        <p:nvSpPr>
          <p:cNvPr id="142" name="Google Shape;142;p7"/>
          <p:cNvSpPr/>
          <p:nvPr/>
        </p:nvSpPr>
        <p:spPr>
          <a:xfrm>
            <a:off x="108172" y="108176"/>
            <a:ext cx="1841056" cy="1841049"/>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8"/>
          <p:cNvPicPr preferRelativeResize="0"/>
          <p:nvPr/>
        </p:nvPicPr>
        <p:blipFill rotWithShape="1">
          <a:blip r:embed="rId3">
            <a:alphaModFix/>
          </a:blip>
          <a:srcRect b="0" l="0" r="0" t="0"/>
          <a:stretch/>
        </p:blipFill>
        <p:spPr>
          <a:xfrm>
            <a:off x="0" y="0"/>
            <a:ext cx="18288000" cy="10274531"/>
          </a:xfrm>
          <a:prstGeom prst="rect">
            <a:avLst/>
          </a:prstGeom>
          <a:noFill/>
          <a:ln>
            <a:noFill/>
          </a:ln>
        </p:spPr>
      </p:pic>
      <p:pic>
        <p:nvPicPr>
          <p:cNvPr id="148" name="Google Shape;148;p8"/>
          <p:cNvPicPr preferRelativeResize="0"/>
          <p:nvPr/>
        </p:nvPicPr>
        <p:blipFill rotWithShape="1">
          <a:blip r:embed="rId4">
            <a:alphaModFix/>
          </a:blip>
          <a:srcRect b="0" l="0" r="0" t="0"/>
          <a:stretch/>
        </p:blipFill>
        <p:spPr>
          <a:xfrm rot="-5491404">
            <a:off x="-4290126" y="-1884957"/>
            <a:ext cx="14044446" cy="14044446"/>
          </a:xfrm>
          <a:prstGeom prst="rect">
            <a:avLst/>
          </a:prstGeom>
          <a:noFill/>
          <a:ln>
            <a:noFill/>
          </a:ln>
        </p:spPr>
      </p:pic>
      <p:pic>
        <p:nvPicPr>
          <p:cNvPr id="149" name="Google Shape;149;p8"/>
          <p:cNvPicPr preferRelativeResize="0"/>
          <p:nvPr/>
        </p:nvPicPr>
        <p:blipFill rotWithShape="1">
          <a:blip r:embed="rId5">
            <a:alphaModFix/>
          </a:blip>
          <a:srcRect b="0" l="0" r="0" t="0"/>
          <a:stretch/>
        </p:blipFill>
        <p:spPr>
          <a:xfrm>
            <a:off x="3737788" y="-12469"/>
            <a:ext cx="14550212" cy="10287000"/>
          </a:xfrm>
          <a:prstGeom prst="rect">
            <a:avLst/>
          </a:prstGeom>
          <a:noFill/>
          <a:ln>
            <a:noFill/>
          </a:ln>
        </p:spPr>
      </p:pic>
      <p:sp>
        <p:nvSpPr>
          <p:cNvPr id="150" name="Google Shape;150;p8"/>
          <p:cNvSpPr txBox="1"/>
          <p:nvPr/>
        </p:nvSpPr>
        <p:spPr>
          <a:xfrm>
            <a:off x="587789" y="4416309"/>
            <a:ext cx="3149999" cy="1470487"/>
          </a:xfrm>
          <a:prstGeom prst="rect">
            <a:avLst/>
          </a:prstGeom>
          <a:noFill/>
          <a:ln>
            <a:noFill/>
          </a:ln>
        </p:spPr>
        <p:txBody>
          <a:bodyPr anchorCtr="0" anchor="t" bIns="0" lIns="0" spcFirstLastPara="1" rIns="0" wrap="square" tIns="0">
            <a:spAutoFit/>
          </a:bodyPr>
          <a:lstStyle/>
          <a:p>
            <a:pPr indent="0" lvl="0" marL="0" marR="0" rtl="0" algn="l">
              <a:lnSpc>
                <a:spcPct val="110017"/>
              </a:lnSpc>
              <a:spcBef>
                <a:spcPts val="0"/>
              </a:spcBef>
              <a:spcAft>
                <a:spcPts val="0"/>
              </a:spcAft>
              <a:buNone/>
            </a:pPr>
            <a:r>
              <a:rPr b="0" i="0" lang="en-US" sz="3504" u="none" cap="none" strike="noStrike">
                <a:solidFill>
                  <a:srgbClr val="FFFFFF"/>
                </a:solidFill>
                <a:latin typeface="Montserrat SemiBold"/>
                <a:ea typeface="Montserrat SemiBold"/>
                <a:cs typeface="Montserrat SemiBold"/>
                <a:sym typeface="Montserrat SemiBold"/>
              </a:rPr>
              <a:t>                                             DATABASE DESIGN </a:t>
            </a:r>
            <a:endParaRPr/>
          </a:p>
        </p:txBody>
      </p:sp>
      <p:sp>
        <p:nvSpPr>
          <p:cNvPr id="151" name="Google Shape;151;p8"/>
          <p:cNvSpPr/>
          <p:nvPr/>
        </p:nvSpPr>
        <p:spPr>
          <a:xfrm>
            <a:off x="108172" y="108176"/>
            <a:ext cx="1841056" cy="1841049"/>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9"/>
          <p:cNvPicPr preferRelativeResize="0"/>
          <p:nvPr/>
        </p:nvPicPr>
        <p:blipFill rotWithShape="1">
          <a:blip r:embed="rId3">
            <a:alphaModFix/>
          </a:blip>
          <a:srcRect b="0" l="0" r="0" t="0"/>
          <a:stretch/>
        </p:blipFill>
        <p:spPr>
          <a:xfrm>
            <a:off x="16512012" y="8510563"/>
            <a:ext cx="556788" cy="556788"/>
          </a:xfrm>
          <a:prstGeom prst="rect">
            <a:avLst/>
          </a:prstGeom>
          <a:noFill/>
          <a:ln>
            <a:noFill/>
          </a:ln>
        </p:spPr>
      </p:pic>
      <p:sp>
        <p:nvSpPr>
          <p:cNvPr id="157" name="Google Shape;157;p9"/>
          <p:cNvSpPr txBox="1"/>
          <p:nvPr/>
        </p:nvSpPr>
        <p:spPr>
          <a:xfrm>
            <a:off x="15156576" y="9183623"/>
            <a:ext cx="1911164" cy="407444"/>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2425" u="none" cap="none" strike="noStrike">
                <a:solidFill>
                  <a:srgbClr val="FFFFFF"/>
                </a:solidFill>
                <a:latin typeface="Montserrat"/>
                <a:ea typeface="Montserrat"/>
                <a:cs typeface="Montserrat"/>
                <a:sym typeface="Montserrat"/>
              </a:rPr>
              <a:t>Get Started</a:t>
            </a:r>
            <a:endParaRPr/>
          </a:p>
        </p:txBody>
      </p:sp>
      <p:pic>
        <p:nvPicPr>
          <p:cNvPr id="158" name="Google Shape;158;p9"/>
          <p:cNvPicPr preferRelativeResize="0"/>
          <p:nvPr/>
        </p:nvPicPr>
        <p:blipFill rotWithShape="1">
          <a:blip r:embed="rId4">
            <a:alphaModFix/>
          </a:blip>
          <a:srcRect b="0" l="0" r="0" t="0"/>
          <a:stretch/>
        </p:blipFill>
        <p:spPr>
          <a:xfrm>
            <a:off x="19050" y="0"/>
            <a:ext cx="18288000" cy="10274531"/>
          </a:xfrm>
          <a:prstGeom prst="rect">
            <a:avLst/>
          </a:prstGeom>
          <a:noFill/>
          <a:ln>
            <a:noFill/>
          </a:ln>
        </p:spPr>
      </p:pic>
      <p:pic>
        <p:nvPicPr>
          <p:cNvPr id="159" name="Google Shape;159;p9"/>
          <p:cNvPicPr preferRelativeResize="0"/>
          <p:nvPr/>
        </p:nvPicPr>
        <p:blipFill rotWithShape="1">
          <a:blip r:embed="rId5">
            <a:alphaModFix/>
          </a:blip>
          <a:srcRect b="0" l="0" r="0" t="0"/>
          <a:stretch/>
        </p:blipFill>
        <p:spPr>
          <a:xfrm rot="-5491404">
            <a:off x="-4290126" y="-1884957"/>
            <a:ext cx="14044446" cy="14044446"/>
          </a:xfrm>
          <a:prstGeom prst="rect">
            <a:avLst/>
          </a:prstGeom>
          <a:noFill/>
          <a:ln>
            <a:noFill/>
          </a:ln>
        </p:spPr>
      </p:pic>
      <p:pic>
        <p:nvPicPr>
          <p:cNvPr id="160" name="Google Shape;160;p9"/>
          <p:cNvPicPr preferRelativeResize="0"/>
          <p:nvPr/>
        </p:nvPicPr>
        <p:blipFill rotWithShape="1">
          <a:blip r:embed="rId3">
            <a:alphaModFix/>
          </a:blip>
          <a:srcRect b="0" l="0" r="0" t="0"/>
          <a:stretch/>
        </p:blipFill>
        <p:spPr>
          <a:xfrm>
            <a:off x="16702512" y="8701063"/>
            <a:ext cx="556788" cy="556788"/>
          </a:xfrm>
          <a:prstGeom prst="rect">
            <a:avLst/>
          </a:prstGeom>
          <a:noFill/>
          <a:ln>
            <a:noFill/>
          </a:ln>
        </p:spPr>
      </p:pic>
      <p:pic>
        <p:nvPicPr>
          <p:cNvPr id="161" name="Google Shape;161;p9"/>
          <p:cNvPicPr preferRelativeResize="0"/>
          <p:nvPr/>
        </p:nvPicPr>
        <p:blipFill rotWithShape="1">
          <a:blip r:embed="rId6">
            <a:alphaModFix/>
          </a:blip>
          <a:srcRect b="0" l="0" r="0" t="0"/>
          <a:stretch/>
        </p:blipFill>
        <p:spPr>
          <a:xfrm>
            <a:off x="17320939" y="670731"/>
            <a:ext cx="753683" cy="794556"/>
          </a:xfrm>
          <a:prstGeom prst="rect">
            <a:avLst/>
          </a:prstGeom>
          <a:noFill/>
          <a:ln>
            <a:noFill/>
          </a:ln>
        </p:spPr>
      </p:pic>
      <p:sp>
        <p:nvSpPr>
          <p:cNvPr id="162" name="Google Shape;162;p9"/>
          <p:cNvSpPr txBox="1"/>
          <p:nvPr/>
        </p:nvSpPr>
        <p:spPr>
          <a:xfrm>
            <a:off x="623532" y="980001"/>
            <a:ext cx="16078980" cy="1117820"/>
          </a:xfrm>
          <a:prstGeom prst="rect">
            <a:avLst/>
          </a:prstGeom>
          <a:noFill/>
          <a:ln>
            <a:noFill/>
          </a:ln>
        </p:spPr>
        <p:txBody>
          <a:bodyPr anchorCtr="0" anchor="t" bIns="0" lIns="0" spcFirstLastPara="1" rIns="0" wrap="square" tIns="0">
            <a:spAutoFit/>
          </a:bodyPr>
          <a:lstStyle/>
          <a:p>
            <a:pPr indent="0" lvl="0" marL="0" marR="0" rtl="0" algn="l">
              <a:lnSpc>
                <a:spcPct val="110034"/>
              </a:lnSpc>
              <a:spcBef>
                <a:spcPts val="0"/>
              </a:spcBef>
              <a:spcAft>
                <a:spcPts val="0"/>
              </a:spcAft>
              <a:buNone/>
            </a:pPr>
            <a:r>
              <a:rPr b="0" i="0" lang="en-US" sz="4016" u="none" cap="none" strike="noStrike">
                <a:solidFill>
                  <a:srgbClr val="FFFFFF"/>
                </a:solidFill>
                <a:latin typeface="Montserrat SemiBold"/>
                <a:ea typeface="Montserrat SemiBold"/>
                <a:cs typeface="Montserrat SemiBold"/>
                <a:sym typeface="Montserrat SemiBold"/>
              </a:rPr>
              <a:t>Main concepts/algorithm/techniques to solve the problem</a:t>
            </a:r>
            <a:endParaRPr/>
          </a:p>
          <a:p>
            <a:pPr indent="0" lvl="0" marL="0" marR="0" rtl="0" algn="l">
              <a:lnSpc>
                <a:spcPct val="110034"/>
              </a:lnSpc>
              <a:spcBef>
                <a:spcPts val="0"/>
              </a:spcBef>
              <a:spcAft>
                <a:spcPts val="0"/>
              </a:spcAft>
              <a:buNone/>
            </a:pPr>
            <a:r>
              <a:rPr b="0" i="0" lang="en-US" sz="4016" u="none" cap="none" strike="noStrike">
                <a:solidFill>
                  <a:srgbClr val="FFFFFF"/>
                </a:solidFill>
                <a:latin typeface="Montserrat SemiBold"/>
                <a:ea typeface="Montserrat SemiBold"/>
                <a:cs typeface="Montserrat SemiBold"/>
                <a:sym typeface="Montserrat SemiBold"/>
              </a:rPr>
              <a:t> </a:t>
            </a:r>
            <a:endParaRPr/>
          </a:p>
        </p:txBody>
      </p:sp>
      <p:sp>
        <p:nvSpPr>
          <p:cNvPr id="163" name="Google Shape;163;p9"/>
          <p:cNvSpPr txBox="1"/>
          <p:nvPr/>
        </p:nvSpPr>
        <p:spPr>
          <a:xfrm>
            <a:off x="15330402" y="314496"/>
            <a:ext cx="2744220" cy="3562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100" u="none" cap="none" strike="noStrike">
                <a:solidFill>
                  <a:srgbClr val="FFFFFF"/>
                </a:solidFill>
                <a:latin typeface="Montserrat"/>
                <a:ea typeface="Montserrat"/>
                <a:cs typeface="Montserrat"/>
                <a:sym typeface="Montserrat"/>
              </a:rPr>
              <a:t>HEALTHCARE</a:t>
            </a:r>
            <a:endParaRPr/>
          </a:p>
        </p:txBody>
      </p:sp>
      <p:sp>
        <p:nvSpPr>
          <p:cNvPr id="164" name="Google Shape;164;p9"/>
          <p:cNvSpPr txBox="1"/>
          <p:nvPr/>
        </p:nvSpPr>
        <p:spPr>
          <a:xfrm>
            <a:off x="14456116" y="8807054"/>
            <a:ext cx="1911164" cy="30670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800" u="none" cap="none" strike="noStrike">
                <a:solidFill>
                  <a:srgbClr val="FFFFFF"/>
                </a:solidFill>
                <a:latin typeface="Montserrat"/>
                <a:ea typeface="Montserrat"/>
                <a:cs typeface="Montserrat"/>
                <a:sym typeface="Montserrat"/>
              </a:rPr>
              <a:t>Next Page</a:t>
            </a:r>
            <a:endParaRPr/>
          </a:p>
        </p:txBody>
      </p:sp>
      <p:sp>
        <p:nvSpPr>
          <p:cNvPr id="165" name="Google Shape;165;p9"/>
          <p:cNvSpPr txBox="1"/>
          <p:nvPr/>
        </p:nvSpPr>
        <p:spPr>
          <a:xfrm>
            <a:off x="1028700" y="2635173"/>
            <a:ext cx="15952206" cy="7407734"/>
          </a:xfrm>
          <a:prstGeom prst="rect">
            <a:avLst/>
          </a:prstGeom>
          <a:noFill/>
          <a:ln>
            <a:noFill/>
          </a:ln>
        </p:spPr>
        <p:txBody>
          <a:bodyPr anchorCtr="0" anchor="t" bIns="0" lIns="0" spcFirstLastPara="1" rIns="0" wrap="square" tIns="0">
            <a:spAutoFit/>
          </a:bodyPr>
          <a:lstStyle/>
          <a:p>
            <a:pPr indent="-416356" lvl="1" marL="832714" marR="0" rtl="0" algn="l">
              <a:lnSpc>
                <a:spcPct val="140015"/>
              </a:lnSpc>
              <a:spcBef>
                <a:spcPts val="0"/>
              </a:spcBef>
              <a:spcAft>
                <a:spcPts val="0"/>
              </a:spcAft>
              <a:buClr>
                <a:srgbClr val="FFFFFF"/>
              </a:buClr>
              <a:buSzPts val="3856"/>
              <a:buFont typeface="Arial"/>
              <a:buChar char="•"/>
            </a:pPr>
            <a:r>
              <a:rPr b="0" i="0" lang="en-US" sz="3856" u="none" cap="none" strike="noStrike">
                <a:solidFill>
                  <a:srgbClr val="FFFFFF"/>
                </a:solidFill>
                <a:latin typeface="Open Sans Light"/>
                <a:ea typeface="Open Sans Light"/>
                <a:cs typeface="Open Sans Light"/>
                <a:sym typeface="Open Sans Light"/>
              </a:rPr>
              <a:t>Data Scraping using Beautiful Soup</a:t>
            </a:r>
            <a:endParaRPr/>
          </a:p>
          <a:p>
            <a:pPr indent="-171500" lvl="1" marL="832714" marR="0" rtl="0" algn="l">
              <a:lnSpc>
                <a:spcPct val="140015"/>
              </a:lnSpc>
              <a:spcBef>
                <a:spcPts val="0"/>
              </a:spcBef>
              <a:spcAft>
                <a:spcPts val="0"/>
              </a:spcAft>
              <a:buClr>
                <a:schemeClr val="dk1"/>
              </a:buClr>
              <a:buSzPts val="3856"/>
              <a:buFont typeface="Arial"/>
              <a:buNone/>
            </a:pPr>
            <a:r>
              <a:t/>
            </a:r>
            <a:endParaRPr b="0" i="0" sz="3856" u="none" cap="none" strike="noStrike">
              <a:solidFill>
                <a:srgbClr val="FFFFFF"/>
              </a:solidFill>
              <a:latin typeface="Open Sans Light"/>
              <a:ea typeface="Open Sans Light"/>
              <a:cs typeface="Open Sans Light"/>
              <a:sym typeface="Open Sans Light"/>
            </a:endParaRPr>
          </a:p>
          <a:p>
            <a:pPr indent="0" lvl="0" marL="0" marR="0" rtl="0" algn="l">
              <a:lnSpc>
                <a:spcPct val="140015"/>
              </a:lnSpc>
              <a:spcBef>
                <a:spcPts val="0"/>
              </a:spcBef>
              <a:spcAft>
                <a:spcPts val="0"/>
              </a:spcAft>
              <a:buNone/>
            </a:pPr>
            <a:r>
              <a:t/>
            </a:r>
            <a:endParaRPr b="0" i="0" sz="3856" u="none" cap="none" strike="noStrike">
              <a:solidFill>
                <a:srgbClr val="FFFFFF"/>
              </a:solidFill>
              <a:latin typeface="Open Sans Light"/>
              <a:ea typeface="Open Sans Light"/>
              <a:cs typeface="Open Sans Light"/>
              <a:sym typeface="Open Sans Light"/>
            </a:endParaRPr>
          </a:p>
          <a:p>
            <a:pPr indent="0" lvl="0" marL="0" marR="0" rtl="0" algn="l">
              <a:lnSpc>
                <a:spcPct val="140015"/>
              </a:lnSpc>
              <a:spcBef>
                <a:spcPts val="0"/>
              </a:spcBef>
              <a:spcAft>
                <a:spcPts val="0"/>
              </a:spcAft>
              <a:buNone/>
            </a:pPr>
            <a:r>
              <a:t/>
            </a:r>
            <a:endParaRPr b="0" i="0" sz="3856" u="none" cap="none" strike="noStrike">
              <a:solidFill>
                <a:srgbClr val="FFFFFF"/>
              </a:solidFill>
              <a:latin typeface="Open Sans Light"/>
              <a:ea typeface="Open Sans Light"/>
              <a:cs typeface="Open Sans Light"/>
              <a:sym typeface="Open Sans Light"/>
            </a:endParaRPr>
          </a:p>
          <a:p>
            <a:pPr indent="0" lvl="0" marL="0" marR="0" rtl="0" algn="l">
              <a:lnSpc>
                <a:spcPct val="140015"/>
              </a:lnSpc>
              <a:spcBef>
                <a:spcPts val="0"/>
              </a:spcBef>
              <a:spcAft>
                <a:spcPts val="0"/>
              </a:spcAft>
              <a:buNone/>
            </a:pPr>
            <a:r>
              <a:t/>
            </a:r>
            <a:endParaRPr b="0" i="0" sz="3856" u="none" cap="none" strike="noStrike">
              <a:solidFill>
                <a:srgbClr val="FFFFFF"/>
              </a:solidFill>
              <a:latin typeface="Open Sans Light"/>
              <a:ea typeface="Open Sans Light"/>
              <a:cs typeface="Open Sans Light"/>
              <a:sym typeface="Open Sans Light"/>
            </a:endParaRPr>
          </a:p>
          <a:p>
            <a:pPr indent="-416356" lvl="1" marL="832714" marR="0" rtl="0" algn="l">
              <a:lnSpc>
                <a:spcPct val="140015"/>
              </a:lnSpc>
              <a:spcBef>
                <a:spcPts val="0"/>
              </a:spcBef>
              <a:spcAft>
                <a:spcPts val="0"/>
              </a:spcAft>
              <a:buClr>
                <a:srgbClr val="FFFFFF"/>
              </a:buClr>
              <a:buSzPts val="3856"/>
              <a:buFont typeface="Arial"/>
              <a:buChar char="•"/>
            </a:pPr>
            <a:r>
              <a:rPr b="0" i="0" lang="en-US" sz="3856" u="none" cap="none" strike="noStrike">
                <a:solidFill>
                  <a:srgbClr val="FFFFFF"/>
                </a:solidFill>
                <a:latin typeface="Open Sans Light"/>
                <a:ea typeface="Open Sans Light"/>
                <a:cs typeface="Open Sans Light"/>
                <a:sym typeface="Open Sans Light"/>
              </a:rPr>
              <a:t>Sentimentental analysis(NLP)  for mental health</a:t>
            </a:r>
            <a:endParaRPr/>
          </a:p>
          <a:p>
            <a:pPr indent="-416356" lvl="1" marL="832714" marR="0" rtl="0" algn="l">
              <a:lnSpc>
                <a:spcPct val="140015"/>
              </a:lnSpc>
              <a:spcBef>
                <a:spcPts val="0"/>
              </a:spcBef>
              <a:spcAft>
                <a:spcPts val="0"/>
              </a:spcAft>
              <a:buClr>
                <a:srgbClr val="FFFFFF"/>
              </a:buClr>
              <a:buSzPts val="3856"/>
              <a:buFont typeface="Arial"/>
              <a:buChar char="•"/>
            </a:pPr>
            <a:r>
              <a:rPr b="0" i="0" lang="en-US" sz="3856" u="none" cap="none" strike="noStrike">
                <a:solidFill>
                  <a:srgbClr val="FFFFFF"/>
                </a:solidFill>
                <a:latin typeface="Open Sans Light"/>
                <a:ea typeface="Open Sans Light"/>
                <a:cs typeface="Open Sans Light"/>
                <a:sym typeface="Open Sans Light"/>
              </a:rPr>
              <a:t>Python views and features</a:t>
            </a:r>
            <a:endParaRPr/>
          </a:p>
          <a:p>
            <a:pPr indent="-416356" lvl="1" marL="832714" marR="0" rtl="0" algn="l">
              <a:lnSpc>
                <a:spcPct val="140015"/>
              </a:lnSpc>
              <a:spcBef>
                <a:spcPts val="0"/>
              </a:spcBef>
              <a:spcAft>
                <a:spcPts val="0"/>
              </a:spcAft>
              <a:buClr>
                <a:srgbClr val="FFFFFF"/>
              </a:buClr>
              <a:buSzPts val="3856"/>
              <a:buFont typeface="Arial"/>
              <a:buChar char="•"/>
            </a:pPr>
            <a:r>
              <a:rPr b="0" i="0" lang="en-US" sz="3856" u="none" cap="none" strike="noStrike">
                <a:solidFill>
                  <a:srgbClr val="FFFFFF"/>
                </a:solidFill>
                <a:latin typeface="Open Sans Light"/>
                <a:ea typeface="Open Sans Light"/>
                <a:cs typeface="Open Sans Light"/>
                <a:sym typeface="Open Sans Light"/>
              </a:rPr>
              <a:t>Django SMTP for Emails</a:t>
            </a:r>
            <a:endParaRPr/>
          </a:p>
          <a:p>
            <a:pPr indent="-416356" lvl="1" marL="832714" marR="0" rtl="0" algn="l">
              <a:lnSpc>
                <a:spcPct val="140015"/>
              </a:lnSpc>
              <a:spcBef>
                <a:spcPts val="0"/>
              </a:spcBef>
              <a:spcAft>
                <a:spcPts val="0"/>
              </a:spcAft>
              <a:buClr>
                <a:srgbClr val="FFFFFF"/>
              </a:buClr>
              <a:buSzPts val="3856"/>
              <a:buFont typeface="Arial"/>
              <a:buChar char="•"/>
            </a:pPr>
            <a:r>
              <a:rPr b="0" i="0" lang="en-US" sz="3856" u="none" cap="none" strike="noStrike">
                <a:solidFill>
                  <a:srgbClr val="FFFFFF"/>
                </a:solidFill>
                <a:latin typeface="Open Sans Light"/>
                <a:ea typeface="Open Sans Light"/>
                <a:cs typeface="Open Sans Light"/>
                <a:sym typeface="Open Sans Light"/>
              </a:rPr>
              <a:t>Ajax for Realtime Web Data</a:t>
            </a:r>
            <a:endParaRPr/>
          </a:p>
          <a:p>
            <a:pPr indent="-416356" lvl="1" marL="832714" marR="0" rtl="0" algn="l">
              <a:lnSpc>
                <a:spcPct val="140015"/>
              </a:lnSpc>
              <a:spcBef>
                <a:spcPts val="0"/>
              </a:spcBef>
              <a:spcAft>
                <a:spcPts val="0"/>
              </a:spcAft>
              <a:buClr>
                <a:srgbClr val="FFFFFF"/>
              </a:buClr>
              <a:buSzPts val="3856"/>
              <a:buFont typeface="Arial"/>
              <a:buChar char="•"/>
            </a:pPr>
            <a:r>
              <a:rPr b="0" i="0" lang="en-US" sz="3856" u="none" cap="none" strike="noStrike">
                <a:solidFill>
                  <a:srgbClr val="FFFFFF"/>
                </a:solidFill>
                <a:latin typeface="Open Sans Light"/>
                <a:ea typeface="Open Sans Light"/>
                <a:cs typeface="Open Sans Light"/>
                <a:sym typeface="Open Sans Light"/>
              </a:rPr>
              <a:t>Javascript Events</a:t>
            </a:r>
            <a:endParaRPr/>
          </a:p>
          <a:p>
            <a:pPr indent="-416356" lvl="1" marL="832714" marR="0" rtl="0" algn="l">
              <a:lnSpc>
                <a:spcPct val="140015"/>
              </a:lnSpc>
              <a:spcBef>
                <a:spcPts val="0"/>
              </a:spcBef>
              <a:spcAft>
                <a:spcPts val="0"/>
              </a:spcAft>
              <a:buClr>
                <a:srgbClr val="FFFFFF"/>
              </a:buClr>
              <a:buSzPts val="3856"/>
              <a:buFont typeface="Arial"/>
              <a:buChar char="•"/>
            </a:pPr>
            <a:r>
              <a:rPr b="0" i="0" lang="en-US" sz="3856" u="none" cap="none" strike="noStrike">
                <a:solidFill>
                  <a:srgbClr val="FFFFFF"/>
                </a:solidFill>
                <a:latin typeface="Open Sans Light"/>
                <a:ea typeface="Open Sans Light"/>
                <a:cs typeface="Open Sans Light"/>
                <a:sym typeface="Open Sans Light"/>
              </a:rPr>
              <a:t>django channels for notifications</a:t>
            </a:r>
            <a:endParaRPr/>
          </a:p>
        </p:txBody>
      </p:sp>
      <p:sp>
        <p:nvSpPr>
          <p:cNvPr id="166" name="Google Shape;166;p9"/>
          <p:cNvSpPr txBox="1"/>
          <p:nvPr/>
        </p:nvSpPr>
        <p:spPr>
          <a:xfrm>
            <a:off x="1897164" y="3415522"/>
            <a:ext cx="14214993" cy="2417777"/>
          </a:xfrm>
          <a:prstGeom prst="rect">
            <a:avLst/>
          </a:prstGeom>
          <a:noFill/>
          <a:ln>
            <a:noFill/>
          </a:ln>
        </p:spPr>
        <p:txBody>
          <a:bodyPr anchorCtr="0" anchor="t" bIns="0" lIns="0" spcFirstLastPara="1" rIns="0" wrap="square" tIns="0">
            <a:spAutoFit/>
          </a:bodyPr>
          <a:lstStyle/>
          <a:p>
            <a:pPr indent="0" lvl="0" marL="0" marR="0" rtl="0" algn="l">
              <a:lnSpc>
                <a:spcPct val="140017"/>
              </a:lnSpc>
              <a:spcBef>
                <a:spcPts val="0"/>
              </a:spcBef>
              <a:spcAft>
                <a:spcPts val="0"/>
              </a:spcAft>
              <a:buNone/>
            </a:pPr>
            <a:r>
              <a:rPr b="0" i="0" lang="en-US" sz="3436" u="none" cap="none" strike="noStrike">
                <a:solidFill>
                  <a:srgbClr val="FFFFFF"/>
                </a:solidFill>
                <a:latin typeface="Open Sans Light"/>
                <a:ea typeface="Open Sans Light"/>
                <a:cs typeface="Open Sans Light"/>
                <a:sym typeface="Open Sans Light"/>
              </a:rPr>
              <a:t>Machine Learning Algorithms Used for Predictors</a:t>
            </a:r>
            <a:endParaRPr/>
          </a:p>
          <a:p>
            <a:pPr indent="-371016" lvl="1" marL="742031" marR="0" rtl="0" algn="l">
              <a:lnSpc>
                <a:spcPct val="140017"/>
              </a:lnSpc>
              <a:spcBef>
                <a:spcPts val="0"/>
              </a:spcBef>
              <a:spcAft>
                <a:spcPts val="0"/>
              </a:spcAft>
              <a:buClr>
                <a:srgbClr val="FFFFFF"/>
              </a:buClr>
              <a:buSzPts val="3436"/>
              <a:buFont typeface="Arial"/>
              <a:buChar char="•"/>
            </a:pPr>
            <a:r>
              <a:rPr b="0" i="0" lang="en-US" sz="3436" u="none" cap="none" strike="noStrike">
                <a:solidFill>
                  <a:srgbClr val="FFFFFF"/>
                </a:solidFill>
                <a:latin typeface="Open Sans Light"/>
                <a:ea typeface="Open Sans Light"/>
                <a:cs typeface="Open Sans Light"/>
                <a:sym typeface="Open Sans Light"/>
              </a:rPr>
              <a:t>Random Forest Classifier</a:t>
            </a:r>
            <a:endParaRPr/>
          </a:p>
          <a:p>
            <a:pPr indent="-371016" lvl="1" marL="742031" marR="0" rtl="0" algn="l">
              <a:lnSpc>
                <a:spcPct val="140017"/>
              </a:lnSpc>
              <a:spcBef>
                <a:spcPts val="0"/>
              </a:spcBef>
              <a:spcAft>
                <a:spcPts val="0"/>
              </a:spcAft>
              <a:buClr>
                <a:srgbClr val="FFFFFF"/>
              </a:buClr>
              <a:buSzPts val="3436"/>
              <a:buFont typeface="Arial"/>
              <a:buChar char="•"/>
            </a:pPr>
            <a:r>
              <a:rPr b="0" i="0" lang="en-US" sz="3436" u="none" cap="none" strike="noStrike">
                <a:solidFill>
                  <a:srgbClr val="FFFFFF"/>
                </a:solidFill>
                <a:latin typeface="Open Sans Light"/>
                <a:ea typeface="Open Sans Light"/>
                <a:cs typeface="Open Sans Light"/>
                <a:sym typeface="Open Sans Light"/>
              </a:rPr>
              <a:t>Support Vector Machine</a:t>
            </a:r>
            <a:endParaRPr/>
          </a:p>
          <a:p>
            <a:pPr indent="-371016" lvl="1" marL="742031" marR="0" rtl="0" algn="l">
              <a:lnSpc>
                <a:spcPct val="140017"/>
              </a:lnSpc>
              <a:spcBef>
                <a:spcPts val="0"/>
              </a:spcBef>
              <a:spcAft>
                <a:spcPts val="0"/>
              </a:spcAft>
              <a:buClr>
                <a:srgbClr val="FFFFFF"/>
              </a:buClr>
              <a:buSzPts val="3436"/>
              <a:buFont typeface="Arial"/>
              <a:buChar char="•"/>
            </a:pPr>
            <a:r>
              <a:rPr b="0" i="0" lang="en-US" sz="3436" u="none" cap="none" strike="noStrike">
                <a:solidFill>
                  <a:srgbClr val="FFFFFF"/>
                </a:solidFill>
                <a:latin typeface="Open Sans Light"/>
                <a:ea typeface="Open Sans Light"/>
                <a:cs typeface="Open Sans Light"/>
                <a:sym typeface="Open Sans Light"/>
              </a:rPr>
              <a:t>K Nearest Neighbours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